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2"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lvl1pPr algn="ctr">
              <a:defRPr b="0" baseline="0">
                <a:solidFill>
                  <a:srgbClr val="00B0F0"/>
                </a:solidFill>
                <a:latin typeface="+mn-lt"/>
              </a:defRPr>
            </a:lvl1pPr>
          </a:lstStyle>
          <a:p>
            <a:r>
              <a:rPr lang="tr-TR" dirty="0"/>
              <a:t>BURSA TEKNİK ÜNİVERSİTESİ</a:t>
            </a:r>
            <a:br>
              <a:rPr lang="tr-TR" dirty="0"/>
            </a:br>
            <a:r>
              <a:rPr lang="tr-TR" dirty="0"/>
              <a:t>ÖĞRENCİ TOPLULUKLARI</a:t>
            </a:r>
          </a:p>
        </p:txBody>
      </p:sp>
      <p:sp>
        <p:nvSpPr>
          <p:cNvPr id="3" name="Veri Yer Tutucusu 2"/>
          <p:cNvSpPr>
            <a:spLocks noGrp="1"/>
          </p:cNvSpPr>
          <p:nvPr>
            <p:ph type="dt" sz="half" idx="10"/>
          </p:nvPr>
        </p:nvSpPr>
        <p:spPr/>
        <p:txBody>
          <a:bodyPr/>
          <a:lstStyle/>
          <a:p>
            <a:fld id="{743F791F-375D-47BD-BBE0-56FAE3D7A582}" type="datetimeFigureOut">
              <a:rPr lang="tr-TR" smtClean="0"/>
              <a:t>06.11.2017</a:t>
            </a:fld>
            <a:endParaRPr lang="tr-TR"/>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a:xfrm>
            <a:off x="10466294" y="833717"/>
            <a:ext cx="977153" cy="785253"/>
          </a:xfrm>
        </p:spPr>
        <p:txBody>
          <a:bodyPr/>
          <a:lstStyle>
            <a:lvl1pPr algn="ctr">
              <a:defRPr sz="1000" b="1">
                <a:solidFill>
                  <a:srgbClr val="00B0F0"/>
                </a:solidFill>
              </a:defRPr>
            </a:lvl1pPr>
          </a:lstStyle>
          <a:p>
            <a:r>
              <a:rPr lang="tr-TR" dirty="0"/>
              <a:t>TOPLULUĞUN </a:t>
            </a:r>
          </a:p>
          <a:p>
            <a:r>
              <a:rPr lang="tr-TR" dirty="0"/>
              <a:t>LOGOSU </a:t>
            </a:r>
          </a:p>
          <a:p>
            <a:r>
              <a:rPr lang="tr-TR" dirty="0"/>
              <a:t>EKLENECEK</a:t>
            </a:r>
          </a:p>
        </p:txBody>
      </p:sp>
    </p:spTree>
    <p:extLst>
      <p:ext uri="{BB962C8B-B14F-4D97-AF65-F5344CB8AC3E}">
        <p14:creationId xmlns:p14="http://schemas.microsoft.com/office/powerpoint/2010/main" val="1310219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43F791F-375D-47BD-BBE0-56FAE3D7A582}" type="datetimeFigureOut">
              <a:rPr lang="tr-TR" smtClean="0"/>
              <a:t>06.11.2017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D70699B-1E30-497E-A8E9-B6C179C06438}" type="slidenum">
              <a:rPr lang="tr-TR" smtClean="0"/>
              <a:t>‹#›</a:t>
            </a:fld>
            <a:endParaRPr lang="tr-TR"/>
          </a:p>
        </p:txBody>
      </p:sp>
    </p:spTree>
    <p:extLst>
      <p:ext uri="{BB962C8B-B14F-4D97-AF65-F5344CB8AC3E}">
        <p14:creationId xmlns:p14="http://schemas.microsoft.com/office/powerpoint/2010/main" val="19374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743F791F-375D-47BD-BBE0-56FAE3D7A582}" type="datetimeFigureOut">
              <a:rPr lang="tr-TR" smtClean="0"/>
              <a:t>06.11.2017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D70699B-1E30-497E-A8E9-B6C179C06438}" type="slidenum">
              <a:rPr lang="tr-TR" smtClean="0"/>
              <a:t>‹#›</a:t>
            </a:fld>
            <a:endParaRPr lang="tr-TR"/>
          </a:p>
        </p:txBody>
      </p:sp>
    </p:spTree>
    <p:extLst>
      <p:ext uri="{BB962C8B-B14F-4D97-AF65-F5344CB8AC3E}">
        <p14:creationId xmlns:p14="http://schemas.microsoft.com/office/powerpoint/2010/main" val="3392474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743F791F-375D-47BD-BBE0-56FAE3D7A582}" type="datetimeFigureOut">
              <a:rPr lang="tr-TR" smtClean="0"/>
              <a:t>06.11.2017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D70699B-1E30-497E-A8E9-B6C179C06438}" type="slidenum">
              <a:rPr lang="tr-TR" smtClean="0"/>
              <a:t>‹#›</a:t>
            </a:fld>
            <a:endParaRPr lang="tr-TR"/>
          </a:p>
        </p:txBody>
      </p:sp>
    </p:spTree>
    <p:extLst>
      <p:ext uri="{BB962C8B-B14F-4D97-AF65-F5344CB8AC3E}">
        <p14:creationId xmlns:p14="http://schemas.microsoft.com/office/powerpoint/2010/main" val="28704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43F791F-375D-47BD-BBE0-56FAE3D7A582}" type="datetimeFigureOut">
              <a:rPr lang="tr-TR" smtClean="0"/>
              <a:t>06.11.2017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D70699B-1E30-497E-A8E9-B6C179C06438}" type="slidenum">
              <a:rPr lang="tr-TR" smtClean="0"/>
              <a:t>‹#›</a:t>
            </a:fld>
            <a:endParaRPr lang="tr-TR"/>
          </a:p>
        </p:txBody>
      </p:sp>
    </p:spTree>
    <p:extLst>
      <p:ext uri="{BB962C8B-B14F-4D97-AF65-F5344CB8AC3E}">
        <p14:creationId xmlns:p14="http://schemas.microsoft.com/office/powerpoint/2010/main" val="1854758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43F791F-375D-47BD-BBE0-56FAE3D7A582}" type="datetimeFigureOut">
              <a:rPr lang="tr-TR" smtClean="0"/>
              <a:t>06.11.2017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D70699B-1E30-497E-A8E9-B6C179C06438}" type="slidenum">
              <a:rPr lang="tr-TR" smtClean="0"/>
              <a:t>‹#›</a:t>
            </a:fld>
            <a:endParaRPr lang="tr-TR"/>
          </a:p>
        </p:txBody>
      </p:sp>
    </p:spTree>
    <p:extLst>
      <p:ext uri="{BB962C8B-B14F-4D97-AF65-F5344CB8AC3E}">
        <p14:creationId xmlns:p14="http://schemas.microsoft.com/office/powerpoint/2010/main" val="26048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Özel Düzen">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lvl1pPr>
              <a:defRPr>
                <a:solidFill>
                  <a:srgbClr val="00B0F0"/>
                </a:solidFill>
              </a:defRPr>
            </a:lvl1pPr>
          </a:lstStyle>
          <a:p>
            <a:r>
              <a:rPr lang="tr-TR" dirty="0"/>
              <a:t>              ………………. TOPLULUĞU</a:t>
            </a:r>
          </a:p>
        </p:txBody>
      </p:sp>
      <p:sp>
        <p:nvSpPr>
          <p:cNvPr id="3" name="Veri Yer Tutucusu 2"/>
          <p:cNvSpPr>
            <a:spLocks noGrp="1"/>
          </p:cNvSpPr>
          <p:nvPr>
            <p:ph type="dt" sz="half" idx="10"/>
          </p:nvPr>
        </p:nvSpPr>
        <p:spPr/>
        <p:txBody>
          <a:bodyPr/>
          <a:lstStyle/>
          <a:p>
            <a:fld id="{743F791F-375D-47BD-BBE0-56FAE3D7A582}" type="datetimeFigureOut">
              <a:rPr lang="tr-TR" smtClean="0"/>
              <a:t>06.11.2017</a:t>
            </a:fld>
            <a:endParaRPr lang="tr-TR"/>
          </a:p>
        </p:txBody>
      </p:sp>
      <p:sp>
        <p:nvSpPr>
          <p:cNvPr id="4" name="Altbilgi Yer Tutucusu 3"/>
          <p:cNvSpPr>
            <a:spLocks noGrp="1"/>
          </p:cNvSpPr>
          <p:nvPr>
            <p:ph type="ftr" sz="quarter" idx="11"/>
          </p:nvPr>
        </p:nvSpPr>
        <p:spPr>
          <a:xfrm>
            <a:off x="4038600" y="3926542"/>
            <a:ext cx="4114800" cy="2794934"/>
          </a:xfrm>
        </p:spPr>
        <p:txBody>
          <a:bodyPr/>
          <a:lstStyle/>
          <a:p>
            <a:endParaRPr lang="tr-TR" dirty="0"/>
          </a:p>
        </p:txBody>
      </p:sp>
      <p:sp>
        <p:nvSpPr>
          <p:cNvPr id="5" name="Slayt Numarası Yer Tutucusu 4"/>
          <p:cNvSpPr>
            <a:spLocks noGrp="1"/>
          </p:cNvSpPr>
          <p:nvPr>
            <p:ph type="sldNum" sz="quarter" idx="12"/>
          </p:nvPr>
        </p:nvSpPr>
        <p:spPr/>
        <p:txBody>
          <a:bodyPr/>
          <a:lstStyle/>
          <a:p>
            <a:fld id="{8D70699B-1E30-497E-A8E9-B6C179C06438}" type="slidenum">
              <a:rPr lang="tr-TR" smtClean="0"/>
              <a:t>‹#›</a:t>
            </a:fld>
            <a:endParaRPr lang="tr-TR"/>
          </a:p>
        </p:txBody>
      </p:sp>
    </p:spTree>
    <p:extLst>
      <p:ext uri="{BB962C8B-B14F-4D97-AF65-F5344CB8AC3E}">
        <p14:creationId xmlns:p14="http://schemas.microsoft.com/office/powerpoint/2010/main" val="28414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43F791F-375D-47BD-BBE0-56FAE3D7A582}" type="datetimeFigureOut">
              <a:rPr lang="tr-TR" smtClean="0"/>
              <a:t>06.11.2017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D70699B-1E30-497E-A8E9-B6C179C06438}" type="slidenum">
              <a:rPr lang="tr-TR" smtClean="0"/>
              <a:t>‹#›</a:t>
            </a:fld>
            <a:endParaRPr lang="tr-TR"/>
          </a:p>
        </p:txBody>
      </p:sp>
    </p:spTree>
    <p:extLst>
      <p:ext uri="{BB962C8B-B14F-4D97-AF65-F5344CB8AC3E}">
        <p14:creationId xmlns:p14="http://schemas.microsoft.com/office/powerpoint/2010/main" val="1355546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743F791F-375D-47BD-BBE0-56FAE3D7A582}" type="datetimeFigureOut">
              <a:rPr lang="tr-TR" smtClean="0"/>
              <a:t>06.11.2017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D70699B-1E30-497E-A8E9-B6C179C06438}" type="slidenum">
              <a:rPr lang="tr-TR" smtClean="0"/>
              <a:t>‹#›</a:t>
            </a:fld>
            <a:endParaRPr lang="tr-TR"/>
          </a:p>
        </p:txBody>
      </p:sp>
    </p:spTree>
    <p:extLst>
      <p:ext uri="{BB962C8B-B14F-4D97-AF65-F5344CB8AC3E}">
        <p14:creationId xmlns:p14="http://schemas.microsoft.com/office/powerpoint/2010/main" val="118510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43F791F-375D-47BD-BBE0-56FAE3D7A582}" type="datetimeFigureOut">
              <a:rPr lang="tr-TR" smtClean="0"/>
              <a:t>06.11.2017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D70699B-1E30-497E-A8E9-B6C179C06438}" type="slidenum">
              <a:rPr lang="tr-TR" smtClean="0"/>
              <a:t>‹#›</a:t>
            </a:fld>
            <a:endParaRPr lang="tr-TR"/>
          </a:p>
        </p:txBody>
      </p:sp>
    </p:spTree>
    <p:extLst>
      <p:ext uri="{BB962C8B-B14F-4D97-AF65-F5344CB8AC3E}">
        <p14:creationId xmlns:p14="http://schemas.microsoft.com/office/powerpoint/2010/main" val="220338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743F791F-375D-47BD-BBE0-56FAE3D7A582}" type="datetimeFigureOut">
              <a:rPr lang="tr-TR" smtClean="0"/>
              <a:t>06.11.2017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D70699B-1E30-497E-A8E9-B6C179C06438}" type="slidenum">
              <a:rPr lang="tr-TR" smtClean="0"/>
              <a:t>‹#›</a:t>
            </a:fld>
            <a:endParaRPr lang="tr-TR"/>
          </a:p>
        </p:txBody>
      </p:sp>
    </p:spTree>
    <p:extLst>
      <p:ext uri="{BB962C8B-B14F-4D97-AF65-F5344CB8AC3E}">
        <p14:creationId xmlns:p14="http://schemas.microsoft.com/office/powerpoint/2010/main" val="353053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43F791F-375D-47BD-BBE0-56FAE3D7A582}" type="datetimeFigureOut">
              <a:rPr lang="tr-TR" smtClean="0"/>
              <a:t>06.11.2017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D70699B-1E30-497E-A8E9-B6C179C06438}" type="slidenum">
              <a:rPr lang="tr-TR" smtClean="0"/>
              <a:t>‹#›</a:t>
            </a:fld>
            <a:endParaRPr lang="tr-TR"/>
          </a:p>
        </p:txBody>
      </p:sp>
    </p:spTree>
    <p:extLst>
      <p:ext uri="{BB962C8B-B14F-4D97-AF65-F5344CB8AC3E}">
        <p14:creationId xmlns:p14="http://schemas.microsoft.com/office/powerpoint/2010/main" val="262031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43F791F-375D-47BD-BBE0-56FAE3D7A582}" type="datetimeFigureOut">
              <a:rPr lang="tr-TR" smtClean="0"/>
              <a:t>06.11.2017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D70699B-1E30-497E-A8E9-B6C179C06438}" type="slidenum">
              <a:rPr lang="tr-TR" smtClean="0"/>
              <a:t>‹#›</a:t>
            </a:fld>
            <a:endParaRPr lang="tr-TR"/>
          </a:p>
        </p:txBody>
      </p:sp>
    </p:spTree>
    <p:extLst>
      <p:ext uri="{BB962C8B-B14F-4D97-AF65-F5344CB8AC3E}">
        <p14:creationId xmlns:p14="http://schemas.microsoft.com/office/powerpoint/2010/main" val="216458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43F791F-375D-47BD-BBE0-56FAE3D7A582}" type="datetimeFigureOut">
              <a:rPr lang="tr-TR" smtClean="0"/>
              <a:t>06.11.2017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D70699B-1E30-497E-A8E9-B6C179C06438}" type="slidenum">
              <a:rPr lang="tr-TR" smtClean="0"/>
              <a:t>‹#›</a:t>
            </a:fld>
            <a:endParaRPr lang="tr-TR"/>
          </a:p>
        </p:txBody>
      </p:sp>
    </p:spTree>
    <p:extLst>
      <p:ext uri="{BB962C8B-B14F-4D97-AF65-F5344CB8AC3E}">
        <p14:creationId xmlns:p14="http://schemas.microsoft.com/office/powerpoint/2010/main" val="407745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F791F-375D-47BD-BBE0-56FAE3D7A582}" type="datetimeFigureOut">
              <a:rPr lang="tr-TR" smtClean="0"/>
              <a:t>06.11.2017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0699B-1E30-497E-A8E9-B6C179C06438}" type="slidenum">
              <a:rPr lang="tr-TR" smtClean="0"/>
              <a:t>‹#›</a:t>
            </a:fld>
            <a:endParaRPr lang="tr-TR"/>
          </a:p>
        </p:txBody>
      </p:sp>
      <p:pic>
        <p:nvPicPr>
          <p:cNvPr id="8" name="Resim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35279673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18.jp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Unvan 2"/>
          <p:cNvSpPr>
            <a:spLocks noGrp="1"/>
          </p:cNvSpPr>
          <p:nvPr>
            <p:ph type="title"/>
          </p:nvPr>
        </p:nvSpPr>
        <p:spPr>
          <a:xfrm>
            <a:off x="-58848" y="404313"/>
            <a:ext cx="10515600" cy="1325563"/>
          </a:xfrm>
        </p:spPr>
        <p:txBody>
          <a:bodyPr>
            <a:normAutofit fontScale="90000"/>
          </a:bodyPr>
          <a:lstStyle/>
          <a:p>
            <a:pPr algn="ctr"/>
            <a:r>
              <a:rPr lang="tr-TR" dirty="0">
                <a:solidFill>
                  <a:srgbClr val="00B0F0"/>
                </a:solidFill>
                <a:latin typeface="+mn-lt"/>
              </a:rPr>
              <a:t>                </a:t>
            </a:r>
            <a:r>
              <a:rPr lang="tr-TR" b="1" dirty="0">
                <a:solidFill>
                  <a:schemeClr val="tx2">
                    <a:lumMod val="50000"/>
                  </a:schemeClr>
                </a:solidFill>
                <a:latin typeface="+mn-lt"/>
              </a:rPr>
              <a:t>BURSA TEKNİK ÜNİVERSİTESİ</a:t>
            </a:r>
            <a:r>
              <a:rPr lang="tr-TR" dirty="0">
                <a:solidFill>
                  <a:schemeClr val="tx2">
                    <a:lumMod val="50000"/>
                  </a:schemeClr>
                </a:solidFill>
                <a:latin typeface="+mn-lt"/>
              </a:rPr>
              <a:t/>
            </a:r>
            <a:br>
              <a:rPr lang="tr-TR" dirty="0">
                <a:solidFill>
                  <a:schemeClr val="tx2">
                    <a:lumMod val="50000"/>
                  </a:schemeClr>
                </a:solidFill>
                <a:latin typeface="+mn-lt"/>
              </a:rPr>
            </a:br>
            <a:r>
              <a:rPr lang="tr-TR" sz="3600" dirty="0">
                <a:solidFill>
                  <a:schemeClr val="tx2">
                    <a:lumMod val="50000"/>
                  </a:schemeClr>
                </a:solidFill>
                <a:latin typeface="+mn-lt"/>
              </a:rPr>
              <a:t>                  </a:t>
            </a:r>
            <a:r>
              <a:rPr lang="tr-TR" sz="3300" b="1" dirty="0">
                <a:solidFill>
                  <a:schemeClr val="tx2">
                    <a:lumMod val="50000"/>
                  </a:schemeClr>
                </a:solidFill>
                <a:latin typeface="+mn-lt"/>
              </a:rPr>
              <a:t>UZAY HAVACILIK VE SAVUNMA SANAYİ TOPLULUĞU</a:t>
            </a:r>
          </a:p>
        </p:txBody>
      </p:sp>
      <p:pic>
        <p:nvPicPr>
          <p:cNvPr id="11" name="İçerik Yer Tutucusu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4436" y="1837959"/>
            <a:ext cx="7414788" cy="4638877"/>
          </a:xfrm>
        </p:spPr>
      </p:pic>
      <p:pic>
        <p:nvPicPr>
          <p:cNvPr id="4" name="Resim 3">
            <a:extLst>
              <a:ext uri="{FF2B5EF4-FFF2-40B4-BE49-F238E27FC236}">
                <a16:creationId xmlns:a16="http://schemas.microsoft.com/office/drawing/2014/main" id="{824801D8-3E3E-49BD-9870-C024BC756F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5156" y="449080"/>
            <a:ext cx="1592228" cy="1592228"/>
          </a:xfrm>
          <a:prstGeom prst="rect">
            <a:avLst/>
          </a:prstGeom>
        </p:spPr>
      </p:pic>
    </p:spTree>
    <p:extLst>
      <p:ext uri="{BB962C8B-B14F-4D97-AF65-F5344CB8AC3E}">
        <p14:creationId xmlns:p14="http://schemas.microsoft.com/office/powerpoint/2010/main" val="110303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algn="ctr"/>
            <a:r>
              <a:rPr lang="tr-TR" sz="3600" b="1" dirty="0">
                <a:solidFill>
                  <a:schemeClr val="tx2">
                    <a:lumMod val="50000"/>
                  </a:schemeClr>
                </a:solidFill>
              </a:rPr>
              <a:t>UZAY HAVACILIK VE SAVUNMA SANAYİ </a:t>
            </a:r>
            <a:br>
              <a:rPr lang="tr-TR" sz="3600" b="1" dirty="0">
                <a:solidFill>
                  <a:schemeClr val="tx2">
                    <a:lumMod val="50000"/>
                  </a:schemeClr>
                </a:solidFill>
              </a:rPr>
            </a:br>
            <a:r>
              <a:rPr lang="tr-TR" sz="3600" b="1" dirty="0">
                <a:solidFill>
                  <a:schemeClr val="tx2">
                    <a:lumMod val="50000"/>
                  </a:schemeClr>
                </a:solidFill>
              </a:rPr>
              <a:t>TOPLULUĞU</a:t>
            </a:r>
            <a:endParaRPr lang="tr-TR" sz="3600" dirty="0">
              <a:solidFill>
                <a:srgbClr val="00B0F0"/>
              </a:solidFill>
            </a:endParaRPr>
          </a:p>
        </p:txBody>
      </p:sp>
      <p:sp>
        <p:nvSpPr>
          <p:cNvPr id="4" name="İçerik Yer Tutucusu 3"/>
          <p:cNvSpPr>
            <a:spLocks noGrp="1"/>
          </p:cNvSpPr>
          <p:nvPr>
            <p:ph sz="half" idx="2"/>
          </p:nvPr>
        </p:nvSpPr>
        <p:spPr>
          <a:xfrm>
            <a:off x="1367091" y="2073083"/>
            <a:ext cx="9257801" cy="799828"/>
          </a:xfrm>
        </p:spPr>
        <p:txBody>
          <a:bodyPr>
            <a:normAutofit fontScale="92500" lnSpcReduction="20000"/>
          </a:bodyPr>
          <a:lstStyle/>
          <a:p>
            <a:pPr marL="0" indent="0" algn="ctr">
              <a:buNone/>
            </a:pPr>
            <a:r>
              <a:rPr lang="tr-TR" dirty="0">
                <a:solidFill>
                  <a:schemeClr val="tx2">
                    <a:lumMod val="75000"/>
                  </a:schemeClr>
                </a:solidFill>
              </a:rPr>
              <a:t>TÜBİTAK UAV TURKEY 2017</a:t>
            </a:r>
          </a:p>
          <a:p>
            <a:pPr marL="0" indent="0" algn="ctr">
              <a:buNone/>
            </a:pPr>
            <a:r>
              <a:rPr lang="tr-TR" dirty="0">
                <a:solidFill>
                  <a:schemeClr val="tx2">
                    <a:lumMod val="75000"/>
                  </a:schemeClr>
                </a:solidFill>
              </a:rPr>
              <a:t> Uluslararası İnsansız Hava Araçları Yarışması</a:t>
            </a:r>
          </a:p>
        </p:txBody>
      </p:sp>
      <p:pic>
        <p:nvPicPr>
          <p:cNvPr id="6" name="Resim 5">
            <a:extLst>
              <a:ext uri="{FF2B5EF4-FFF2-40B4-BE49-F238E27FC236}">
                <a16:creationId xmlns:a16="http://schemas.microsoft.com/office/drawing/2014/main" id="{855BBFDC-7D34-4E7C-A427-EB95647A6D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5156" y="449080"/>
            <a:ext cx="1592228" cy="1592228"/>
          </a:xfrm>
          <a:prstGeom prst="rect">
            <a:avLst/>
          </a:prstGeom>
        </p:spPr>
      </p:pic>
      <p:sp>
        <p:nvSpPr>
          <p:cNvPr id="11" name="Metin Yer Tutucusu 4">
            <a:extLst>
              <a:ext uri="{FF2B5EF4-FFF2-40B4-BE49-F238E27FC236}">
                <a16:creationId xmlns:a16="http://schemas.microsoft.com/office/drawing/2014/main" id="{4534E7DA-0887-43D8-8D0F-DEFD2A2F9D12}"/>
              </a:ext>
            </a:extLst>
          </p:cNvPr>
          <p:cNvSpPr>
            <a:spLocks noGrp="1"/>
          </p:cNvSpPr>
          <p:nvPr>
            <p:ph type="body" idx="1"/>
          </p:nvPr>
        </p:nvSpPr>
        <p:spPr>
          <a:xfrm>
            <a:off x="4527138" y="1363165"/>
            <a:ext cx="3140900" cy="779144"/>
          </a:xfrm>
        </p:spPr>
        <p:txBody>
          <a:bodyPr>
            <a:normAutofit fontScale="25000" lnSpcReduction="20000"/>
          </a:bodyPr>
          <a:lstStyle/>
          <a:p>
            <a:pPr algn="ctr"/>
            <a:r>
              <a:rPr lang="tr-TR" dirty="0">
                <a:solidFill>
                  <a:srgbClr val="00B0F0"/>
                </a:solidFill>
              </a:rPr>
              <a:t>           </a:t>
            </a:r>
          </a:p>
          <a:p>
            <a:pPr algn="ctr"/>
            <a:endParaRPr lang="tr-TR" dirty="0">
              <a:solidFill>
                <a:srgbClr val="00B0F0"/>
              </a:solidFill>
            </a:endParaRPr>
          </a:p>
          <a:p>
            <a:pPr algn="ctr"/>
            <a:r>
              <a:rPr lang="tr-TR" sz="8000" dirty="0">
                <a:solidFill>
                  <a:schemeClr val="accent1">
                    <a:lumMod val="75000"/>
                  </a:schemeClr>
                </a:solidFill>
              </a:rPr>
              <a:t>Yapılan Faaliyetler</a:t>
            </a:r>
          </a:p>
          <a:p>
            <a:pPr algn="ctr"/>
            <a:endParaRPr lang="tr-TR" dirty="0"/>
          </a:p>
        </p:txBody>
      </p:sp>
      <p:sp>
        <p:nvSpPr>
          <p:cNvPr id="7" name="Metin Yer Tutucusu 4">
            <a:extLst>
              <a:ext uri="{FF2B5EF4-FFF2-40B4-BE49-F238E27FC236}">
                <a16:creationId xmlns:a16="http://schemas.microsoft.com/office/drawing/2014/main" id="{C33824DA-BAEA-4A05-84DC-7274083C8264}"/>
              </a:ext>
            </a:extLst>
          </p:cNvPr>
          <p:cNvSpPr txBox="1">
            <a:spLocks/>
          </p:cNvSpPr>
          <p:nvPr/>
        </p:nvSpPr>
        <p:spPr>
          <a:xfrm>
            <a:off x="460236" y="3255306"/>
            <a:ext cx="3140900" cy="779144"/>
          </a:xfrm>
          <a:prstGeom prst="rect">
            <a:avLst/>
          </a:prstGeom>
        </p:spPr>
        <p:txBody>
          <a:bodyPr vert="horz" lIns="91440" tIns="45720" rIns="91440" bIns="45720" rtlCol="0" anchor="b">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tr-TR" dirty="0">
                <a:solidFill>
                  <a:srgbClr val="00B0F0"/>
                </a:solidFill>
              </a:rPr>
              <a:t>           </a:t>
            </a:r>
          </a:p>
          <a:p>
            <a:pPr algn="ctr"/>
            <a:endParaRPr lang="tr-TR" dirty="0">
              <a:solidFill>
                <a:srgbClr val="00B0F0"/>
              </a:solidFill>
            </a:endParaRPr>
          </a:p>
          <a:p>
            <a:pPr algn="ctr"/>
            <a:r>
              <a:rPr lang="tr-TR" sz="8000" dirty="0">
                <a:solidFill>
                  <a:schemeClr val="accent1">
                    <a:lumMod val="75000"/>
                  </a:schemeClr>
                </a:solidFill>
              </a:rPr>
              <a:t>Sabit Kanat Kategorisi </a:t>
            </a:r>
          </a:p>
          <a:p>
            <a:pPr algn="ctr"/>
            <a:r>
              <a:rPr lang="tr-TR" sz="8000" dirty="0">
                <a:solidFill>
                  <a:schemeClr val="accent1">
                    <a:lumMod val="75000"/>
                  </a:schemeClr>
                </a:solidFill>
              </a:rPr>
              <a:t>LAGARI TEAM</a:t>
            </a:r>
          </a:p>
          <a:p>
            <a:pPr algn="ctr"/>
            <a:endParaRPr lang="tr-TR" dirty="0"/>
          </a:p>
        </p:txBody>
      </p:sp>
      <p:sp>
        <p:nvSpPr>
          <p:cNvPr id="8" name="Metin Yer Tutucusu 4">
            <a:extLst>
              <a:ext uri="{FF2B5EF4-FFF2-40B4-BE49-F238E27FC236}">
                <a16:creationId xmlns:a16="http://schemas.microsoft.com/office/drawing/2014/main" id="{3C3D8B5F-9D43-48EB-9126-34686917B8D8}"/>
              </a:ext>
            </a:extLst>
          </p:cNvPr>
          <p:cNvSpPr txBox="1">
            <a:spLocks/>
          </p:cNvSpPr>
          <p:nvPr/>
        </p:nvSpPr>
        <p:spPr>
          <a:xfrm>
            <a:off x="8576484" y="3255306"/>
            <a:ext cx="3140900" cy="779144"/>
          </a:xfrm>
          <a:prstGeom prst="rect">
            <a:avLst/>
          </a:prstGeom>
        </p:spPr>
        <p:txBody>
          <a:bodyPr vert="horz" lIns="91440" tIns="45720" rIns="91440" bIns="45720" rtlCol="0" anchor="b">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tr-TR" dirty="0">
                <a:solidFill>
                  <a:srgbClr val="00B0F0"/>
                </a:solidFill>
              </a:rPr>
              <a:t>           </a:t>
            </a:r>
          </a:p>
          <a:p>
            <a:pPr algn="ctr"/>
            <a:endParaRPr lang="tr-TR" dirty="0">
              <a:solidFill>
                <a:srgbClr val="00B0F0"/>
              </a:solidFill>
            </a:endParaRPr>
          </a:p>
          <a:p>
            <a:pPr algn="ctr"/>
            <a:r>
              <a:rPr lang="tr-TR" sz="8000" dirty="0">
                <a:solidFill>
                  <a:schemeClr val="accent1">
                    <a:lumMod val="75000"/>
                  </a:schemeClr>
                </a:solidFill>
              </a:rPr>
              <a:t>Döner Kanat Kategorisi </a:t>
            </a:r>
          </a:p>
          <a:p>
            <a:pPr algn="ctr"/>
            <a:r>
              <a:rPr lang="tr-TR" sz="8000" dirty="0" err="1">
                <a:solidFill>
                  <a:schemeClr val="accent1">
                    <a:lumMod val="75000"/>
                  </a:schemeClr>
                </a:solidFill>
              </a:rPr>
              <a:t>Quadruplet</a:t>
            </a:r>
            <a:r>
              <a:rPr lang="tr-TR" sz="8000" dirty="0">
                <a:solidFill>
                  <a:schemeClr val="accent1">
                    <a:lumMod val="75000"/>
                  </a:schemeClr>
                </a:solidFill>
              </a:rPr>
              <a:t> TEAM</a:t>
            </a:r>
          </a:p>
          <a:p>
            <a:pPr algn="ctr"/>
            <a:endParaRPr lang="tr-TR" dirty="0"/>
          </a:p>
        </p:txBody>
      </p:sp>
      <p:pic>
        <p:nvPicPr>
          <p:cNvPr id="5" name="Resim 4">
            <a:extLst>
              <a:ext uri="{FF2B5EF4-FFF2-40B4-BE49-F238E27FC236}">
                <a16:creationId xmlns:a16="http://schemas.microsoft.com/office/drawing/2014/main" id="{CB2D1220-BEF6-4907-88CC-C350B25021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788" y="4130923"/>
            <a:ext cx="2303802" cy="1727852"/>
          </a:xfrm>
          <a:prstGeom prst="rect">
            <a:avLst/>
          </a:prstGeom>
        </p:spPr>
      </p:pic>
      <p:pic>
        <p:nvPicPr>
          <p:cNvPr id="10" name="Resim 9" descr="yol, açık hava, zemin, ateş içeren bir resim&#10;&#10;Çok yüksek güvenilirlikle oluşturulmuş açıklama">
            <a:extLst>
              <a:ext uri="{FF2B5EF4-FFF2-40B4-BE49-F238E27FC236}">
                <a16:creationId xmlns:a16="http://schemas.microsoft.com/office/drawing/2014/main" id="{4BCF04BA-CF40-4A09-A4D5-DFA7A78844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031"/>
          <a:stretch/>
        </p:blipFill>
        <p:spPr>
          <a:xfrm>
            <a:off x="9106253" y="4242204"/>
            <a:ext cx="2407331" cy="1593669"/>
          </a:xfrm>
          <a:prstGeom prst="rect">
            <a:avLst/>
          </a:prstGeom>
        </p:spPr>
      </p:pic>
      <p:pic>
        <p:nvPicPr>
          <p:cNvPr id="14" name="Resim 13" descr="bina, tablo, iç mekan içeren bir resim&#10;&#10;Yüksek güvenilirlikle oluşturulmuş açıklama">
            <a:extLst>
              <a:ext uri="{FF2B5EF4-FFF2-40B4-BE49-F238E27FC236}">
                <a16:creationId xmlns:a16="http://schemas.microsoft.com/office/drawing/2014/main" id="{BE37B8B5-091F-40EB-9617-DCA1302202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6008" y="3255306"/>
            <a:ext cx="4537827" cy="3403370"/>
          </a:xfrm>
          <a:prstGeom prst="rect">
            <a:avLst/>
          </a:prstGeom>
        </p:spPr>
      </p:pic>
    </p:spTree>
    <p:extLst>
      <p:ext uri="{BB962C8B-B14F-4D97-AF65-F5344CB8AC3E}">
        <p14:creationId xmlns:p14="http://schemas.microsoft.com/office/powerpoint/2010/main" val="1000122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algn="ctr"/>
            <a:r>
              <a:rPr lang="tr-TR" sz="3600" dirty="0"/>
              <a:t> </a:t>
            </a:r>
            <a:r>
              <a:rPr lang="tr-TR" sz="3600" b="1" dirty="0">
                <a:solidFill>
                  <a:schemeClr val="tx2">
                    <a:lumMod val="50000"/>
                  </a:schemeClr>
                </a:solidFill>
              </a:rPr>
              <a:t>UZAY HAVACILIK VE SAVUNMA SANAYİ </a:t>
            </a:r>
            <a:br>
              <a:rPr lang="tr-TR" sz="3600" b="1" dirty="0">
                <a:solidFill>
                  <a:schemeClr val="tx2">
                    <a:lumMod val="50000"/>
                  </a:schemeClr>
                </a:solidFill>
              </a:rPr>
            </a:br>
            <a:r>
              <a:rPr lang="tr-TR" sz="3600" b="1" dirty="0">
                <a:solidFill>
                  <a:schemeClr val="tx2">
                    <a:lumMod val="50000"/>
                  </a:schemeClr>
                </a:solidFill>
              </a:rPr>
              <a:t>TOPLULUĞU</a:t>
            </a:r>
          </a:p>
        </p:txBody>
      </p:sp>
      <p:sp>
        <p:nvSpPr>
          <p:cNvPr id="4" name="İçerik Yer Tutucusu 3"/>
          <p:cNvSpPr>
            <a:spLocks noGrp="1"/>
          </p:cNvSpPr>
          <p:nvPr>
            <p:ph sz="half" idx="1"/>
          </p:nvPr>
        </p:nvSpPr>
        <p:spPr>
          <a:xfrm>
            <a:off x="187536" y="2004183"/>
            <a:ext cx="5421453" cy="4351338"/>
          </a:xfrm>
        </p:spPr>
        <p:txBody>
          <a:bodyPr/>
          <a:lstStyle/>
          <a:p>
            <a:endParaRPr lang="tr-TR" sz="1800" b="1" dirty="0">
              <a:solidFill>
                <a:srgbClr val="00B0F0"/>
              </a:solidFill>
            </a:endParaRPr>
          </a:p>
          <a:p>
            <a:r>
              <a:rPr lang="tr-TR" sz="1800" b="1" dirty="0">
                <a:solidFill>
                  <a:schemeClr val="accent1">
                    <a:lumMod val="75000"/>
                  </a:schemeClr>
                </a:solidFill>
              </a:rPr>
              <a:t>Kuruluş Tarihi:		 </a:t>
            </a:r>
            <a:r>
              <a:rPr lang="tr-TR" sz="1800" b="1" dirty="0">
                <a:solidFill>
                  <a:schemeClr val="tx2">
                    <a:lumMod val="75000"/>
                  </a:schemeClr>
                </a:solidFill>
              </a:rPr>
              <a:t>2016 Kasım</a:t>
            </a:r>
          </a:p>
          <a:p>
            <a:r>
              <a:rPr lang="tr-TR" sz="1800" b="1" dirty="0">
                <a:solidFill>
                  <a:schemeClr val="accent1">
                    <a:lumMod val="75000"/>
                  </a:schemeClr>
                </a:solidFill>
              </a:rPr>
              <a:t>Akademik Danışman: 	 </a:t>
            </a:r>
            <a:r>
              <a:rPr lang="tr-TR" sz="1800" b="1" dirty="0" err="1">
                <a:solidFill>
                  <a:schemeClr val="tx2">
                    <a:lumMod val="75000"/>
                  </a:schemeClr>
                </a:solidFill>
              </a:rPr>
              <a:t>Doç.Dr</a:t>
            </a:r>
            <a:r>
              <a:rPr lang="tr-TR" sz="1800" b="1" dirty="0">
                <a:solidFill>
                  <a:schemeClr val="tx2">
                    <a:lumMod val="75000"/>
                  </a:schemeClr>
                </a:solidFill>
              </a:rPr>
              <a:t>. Hüseyin LEKESİZ</a:t>
            </a:r>
          </a:p>
          <a:p>
            <a:r>
              <a:rPr lang="tr-TR" sz="1800" b="1" dirty="0">
                <a:solidFill>
                  <a:schemeClr val="accent1">
                    <a:lumMod val="75000"/>
                  </a:schemeClr>
                </a:solidFill>
              </a:rPr>
              <a:t>Topluluk Başkanı: 	 </a:t>
            </a:r>
            <a:r>
              <a:rPr lang="tr-TR" sz="1800" b="1" dirty="0">
                <a:solidFill>
                  <a:schemeClr val="tx2">
                    <a:lumMod val="75000"/>
                  </a:schemeClr>
                </a:solidFill>
              </a:rPr>
              <a:t>Kenan BAYRAK</a:t>
            </a:r>
          </a:p>
          <a:p>
            <a:r>
              <a:rPr lang="tr-TR" sz="1800" b="1" dirty="0">
                <a:solidFill>
                  <a:schemeClr val="accent1">
                    <a:lumMod val="75000"/>
                  </a:schemeClr>
                </a:solidFill>
              </a:rPr>
              <a:t>Topluluk Başkan </a:t>
            </a:r>
            <a:r>
              <a:rPr lang="tr-TR" sz="1800" b="1" dirty="0" err="1">
                <a:solidFill>
                  <a:schemeClr val="accent1">
                    <a:lumMod val="75000"/>
                  </a:schemeClr>
                </a:solidFill>
              </a:rPr>
              <a:t>Yrd</a:t>
            </a:r>
            <a:r>
              <a:rPr lang="tr-TR" sz="1800" b="1" dirty="0">
                <a:solidFill>
                  <a:schemeClr val="accent1">
                    <a:lumMod val="75000"/>
                  </a:schemeClr>
                </a:solidFill>
              </a:rPr>
              <a:t>:  	 </a:t>
            </a:r>
            <a:r>
              <a:rPr lang="tr-TR" sz="1800" b="1" dirty="0">
                <a:solidFill>
                  <a:schemeClr val="tx2">
                    <a:lumMod val="75000"/>
                  </a:schemeClr>
                </a:solidFill>
              </a:rPr>
              <a:t>Hikmet Kamil SAPMAZ</a:t>
            </a:r>
          </a:p>
          <a:p>
            <a:r>
              <a:rPr lang="tr-TR" sz="1800" b="1" dirty="0">
                <a:solidFill>
                  <a:schemeClr val="accent1">
                    <a:lumMod val="75000"/>
                  </a:schemeClr>
                </a:solidFill>
              </a:rPr>
              <a:t>Yönetim Kurulu Üyeleri :</a:t>
            </a:r>
            <a:r>
              <a:rPr lang="tr-TR" sz="1800" b="1" dirty="0">
                <a:solidFill>
                  <a:schemeClr val="tx2">
                    <a:lumMod val="75000"/>
                  </a:schemeClr>
                </a:solidFill>
              </a:rPr>
              <a:t> 	 Batuhan YILMAZ</a:t>
            </a:r>
          </a:p>
          <a:p>
            <a:pPr marL="2743200" lvl="6" indent="0">
              <a:buNone/>
            </a:pPr>
            <a:r>
              <a:rPr lang="tr-TR" b="1" dirty="0">
                <a:solidFill>
                  <a:schemeClr val="tx2">
                    <a:lumMod val="75000"/>
                  </a:schemeClr>
                </a:solidFill>
              </a:rPr>
              <a:t> Alper GENÇ </a:t>
            </a:r>
          </a:p>
          <a:p>
            <a:pPr marL="2743200" lvl="6" indent="0">
              <a:buNone/>
            </a:pPr>
            <a:r>
              <a:rPr lang="tr-TR" b="1" dirty="0">
                <a:solidFill>
                  <a:schemeClr val="tx2">
                    <a:lumMod val="75000"/>
                  </a:schemeClr>
                </a:solidFill>
              </a:rPr>
              <a:t> Ahmet ÖZSOY</a:t>
            </a:r>
          </a:p>
          <a:p>
            <a:pPr marL="2743200" lvl="6" indent="0">
              <a:buNone/>
            </a:pPr>
            <a:r>
              <a:rPr lang="tr-TR" b="1" dirty="0">
                <a:solidFill>
                  <a:schemeClr val="tx2">
                    <a:lumMod val="75000"/>
                  </a:schemeClr>
                </a:solidFill>
              </a:rPr>
              <a:t> Nilay KONAK</a:t>
            </a:r>
          </a:p>
          <a:p>
            <a:pPr marL="2743200" lvl="6" indent="0">
              <a:buNone/>
            </a:pPr>
            <a:r>
              <a:rPr lang="tr-TR" b="1" dirty="0">
                <a:solidFill>
                  <a:schemeClr val="tx2">
                    <a:lumMod val="75000"/>
                  </a:schemeClr>
                </a:solidFill>
              </a:rPr>
              <a:t> Gamze ATİK</a:t>
            </a:r>
          </a:p>
          <a:p>
            <a:pPr marL="2743200" lvl="6" indent="0">
              <a:buNone/>
            </a:pPr>
            <a:r>
              <a:rPr lang="tr-TR" b="1" dirty="0">
                <a:solidFill>
                  <a:schemeClr val="tx2">
                    <a:lumMod val="75000"/>
                  </a:schemeClr>
                </a:solidFill>
              </a:rPr>
              <a:t> Doğukan DOĞAN</a:t>
            </a:r>
          </a:p>
          <a:p>
            <a:pPr marL="2743200" lvl="6" indent="0">
              <a:buNone/>
            </a:pPr>
            <a:r>
              <a:rPr lang="tr-TR" b="1" dirty="0">
                <a:solidFill>
                  <a:schemeClr val="tx2">
                    <a:lumMod val="75000"/>
                  </a:schemeClr>
                </a:solidFill>
              </a:rPr>
              <a:t> Mehmet GÖLLÜ</a:t>
            </a:r>
          </a:p>
          <a:p>
            <a:pPr lvl="6"/>
            <a:endParaRPr lang="tr-TR" b="1" dirty="0">
              <a:solidFill>
                <a:schemeClr val="tx2">
                  <a:lumMod val="75000"/>
                </a:schemeClr>
              </a:solidFill>
            </a:endParaRPr>
          </a:p>
          <a:p>
            <a:pPr marL="0" indent="0">
              <a:buNone/>
            </a:pPr>
            <a:endParaRPr lang="tr-TR" dirty="0"/>
          </a:p>
        </p:txBody>
      </p:sp>
      <p:pic>
        <p:nvPicPr>
          <p:cNvPr id="6" name="Resim 5">
            <a:extLst>
              <a:ext uri="{FF2B5EF4-FFF2-40B4-BE49-F238E27FC236}">
                <a16:creationId xmlns:a16="http://schemas.microsoft.com/office/drawing/2014/main" id="{6CFFCE8A-901E-4E8B-BF74-F1185009E1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5156" y="449080"/>
            <a:ext cx="1592228" cy="1592228"/>
          </a:xfrm>
          <a:prstGeom prst="rect">
            <a:avLst/>
          </a:prstGeom>
        </p:spPr>
      </p:pic>
      <p:pic>
        <p:nvPicPr>
          <p:cNvPr id="9" name="Resim 8" descr="bina, kişi, dik, zemin içeren bir resim&#10;&#10;Çok yüksek güvenilirlikle oluşturulmuş açıklama">
            <a:extLst>
              <a:ext uri="{FF2B5EF4-FFF2-40B4-BE49-F238E27FC236}">
                <a16:creationId xmlns:a16="http://schemas.microsoft.com/office/drawing/2014/main" id="{C07B89F2-4829-4261-A016-DCBF027AD6CD}"/>
              </a:ext>
            </a:extLst>
          </p:cNvPr>
          <p:cNvPicPr>
            <a:picLocks noChangeAspect="1"/>
          </p:cNvPicPr>
          <p:nvPr/>
        </p:nvPicPr>
        <p:blipFill rotWithShape="1">
          <a:blip r:embed="rId3">
            <a:extLst>
              <a:ext uri="{28A0092B-C50C-407E-A947-70E740481C1C}">
                <a14:useLocalDpi xmlns:a14="http://schemas.microsoft.com/office/drawing/2010/main" val="0"/>
              </a:ext>
            </a:extLst>
          </a:blip>
          <a:srcRect l="3842" t="9759" r="8127" b="10019"/>
          <a:stretch/>
        </p:blipFill>
        <p:spPr>
          <a:xfrm>
            <a:off x="5721530" y="2267685"/>
            <a:ext cx="5995854" cy="4098045"/>
          </a:xfrm>
          <a:prstGeom prst="rect">
            <a:avLst/>
          </a:prstGeom>
        </p:spPr>
      </p:pic>
    </p:spTree>
    <p:extLst>
      <p:ext uri="{BB962C8B-B14F-4D97-AF65-F5344CB8AC3E}">
        <p14:creationId xmlns:p14="http://schemas.microsoft.com/office/powerpoint/2010/main" val="146595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algn="ctr"/>
            <a:r>
              <a:rPr lang="tr-TR" sz="3600" b="1" dirty="0">
                <a:solidFill>
                  <a:schemeClr val="tx2">
                    <a:lumMod val="50000"/>
                  </a:schemeClr>
                </a:solidFill>
              </a:rPr>
              <a:t>UZAY HAVACILIK VE SAVUNMA SANAYİ </a:t>
            </a:r>
            <a:br>
              <a:rPr lang="tr-TR" sz="3600" b="1" dirty="0">
                <a:solidFill>
                  <a:schemeClr val="tx2">
                    <a:lumMod val="50000"/>
                  </a:schemeClr>
                </a:solidFill>
              </a:rPr>
            </a:br>
            <a:r>
              <a:rPr lang="tr-TR" sz="3600" b="1" dirty="0">
                <a:solidFill>
                  <a:schemeClr val="tx2">
                    <a:lumMod val="50000"/>
                  </a:schemeClr>
                </a:solidFill>
              </a:rPr>
              <a:t>TOPLULUĞU</a:t>
            </a:r>
            <a:endParaRPr lang="tr-TR" sz="3600" dirty="0">
              <a:solidFill>
                <a:srgbClr val="00B0F0"/>
              </a:solidFill>
            </a:endParaRPr>
          </a:p>
        </p:txBody>
      </p:sp>
      <p:sp>
        <p:nvSpPr>
          <p:cNvPr id="4" name="İçerik Yer Tutucusu 3"/>
          <p:cNvSpPr>
            <a:spLocks noGrp="1"/>
          </p:cNvSpPr>
          <p:nvPr>
            <p:ph idx="1"/>
          </p:nvPr>
        </p:nvSpPr>
        <p:spPr>
          <a:xfrm>
            <a:off x="838200" y="1937441"/>
            <a:ext cx="10515600" cy="4620113"/>
          </a:xfrm>
        </p:spPr>
        <p:txBody>
          <a:bodyPr/>
          <a:lstStyle/>
          <a:p>
            <a:pPr marL="0" indent="0" algn="ctr">
              <a:buNone/>
            </a:pPr>
            <a:r>
              <a:rPr lang="tr-TR" dirty="0">
                <a:solidFill>
                  <a:schemeClr val="accent1">
                    <a:lumMod val="75000"/>
                  </a:schemeClr>
                </a:solidFill>
              </a:rPr>
              <a:t>Topluluk Hakkında</a:t>
            </a:r>
          </a:p>
          <a:p>
            <a:pPr marL="0" indent="0">
              <a:buNone/>
            </a:pPr>
            <a:r>
              <a:rPr lang="tr-TR" dirty="0">
                <a:solidFill>
                  <a:schemeClr val="tx2">
                    <a:lumMod val="75000"/>
                  </a:schemeClr>
                </a:solidFill>
              </a:rPr>
              <a:t>	Ülkemizin jeopolitik konumundan doğan, çevresindeki olaylar karşısında kendini hiçbir dış güce gerek duymadan savunabilmesi ve gerektiğinde sınır dışı müdahale yeteneğini arttırabilmek için uzay, havacılık ve savunma sanayi sektörlerinde millileşme oranını en üst seviyeye çekmek mecburiyetindedir. Bu amaca </a:t>
            </a:r>
            <a:r>
              <a:rPr lang="tr-TR" dirty="0" err="1">
                <a:solidFill>
                  <a:schemeClr val="tx2">
                    <a:lumMod val="75000"/>
                  </a:schemeClr>
                </a:solidFill>
              </a:rPr>
              <a:t>itafen</a:t>
            </a:r>
            <a:r>
              <a:rPr lang="tr-TR" dirty="0">
                <a:solidFill>
                  <a:schemeClr val="tx2">
                    <a:lumMod val="75000"/>
                  </a:schemeClr>
                </a:solidFill>
              </a:rPr>
              <a:t>:</a:t>
            </a:r>
          </a:p>
          <a:p>
            <a:pPr marL="0" indent="0">
              <a:buNone/>
            </a:pPr>
            <a:r>
              <a:rPr lang="tr-TR" dirty="0">
                <a:solidFill>
                  <a:schemeClr val="tx2">
                    <a:lumMod val="75000"/>
                  </a:schemeClr>
                </a:solidFill>
              </a:rPr>
              <a:t>	Topluluğumuz; üniversitemizin savunma sanayi, havacılık ve uzay alanlarındaki etkisini arttırmak, üyelerimizi bu alanlara teşvik edebilmek için çeşitli konferans, gezi, proje organizasyonları düzenlemekte olup farkındalık yaratmaya çalışmaktadır.</a:t>
            </a:r>
          </a:p>
        </p:txBody>
      </p:sp>
      <p:pic>
        <p:nvPicPr>
          <p:cNvPr id="5" name="Resim 4">
            <a:extLst>
              <a:ext uri="{FF2B5EF4-FFF2-40B4-BE49-F238E27FC236}">
                <a16:creationId xmlns:a16="http://schemas.microsoft.com/office/drawing/2014/main" id="{081C6C8D-D39F-4327-A503-F08B20CC5F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5156" y="449080"/>
            <a:ext cx="1592228" cy="1592228"/>
          </a:xfrm>
          <a:prstGeom prst="rect">
            <a:avLst/>
          </a:prstGeom>
        </p:spPr>
      </p:pic>
    </p:spTree>
    <p:extLst>
      <p:ext uri="{BB962C8B-B14F-4D97-AF65-F5344CB8AC3E}">
        <p14:creationId xmlns:p14="http://schemas.microsoft.com/office/powerpoint/2010/main" val="1621933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algn="ctr"/>
            <a:r>
              <a:rPr lang="tr-TR" sz="3600" b="1" dirty="0">
                <a:solidFill>
                  <a:schemeClr val="tx2">
                    <a:lumMod val="50000"/>
                  </a:schemeClr>
                </a:solidFill>
              </a:rPr>
              <a:t>UZAY HAVACILIK VE SAVUNMA SANAYİ </a:t>
            </a:r>
            <a:br>
              <a:rPr lang="tr-TR" sz="3600" b="1" dirty="0">
                <a:solidFill>
                  <a:schemeClr val="tx2">
                    <a:lumMod val="50000"/>
                  </a:schemeClr>
                </a:solidFill>
              </a:rPr>
            </a:br>
            <a:r>
              <a:rPr lang="tr-TR" sz="3600" b="1" dirty="0">
                <a:solidFill>
                  <a:schemeClr val="tx2">
                    <a:lumMod val="50000"/>
                  </a:schemeClr>
                </a:solidFill>
              </a:rPr>
              <a:t>TOPLULUĞU</a:t>
            </a:r>
            <a:endParaRPr lang="tr-TR" sz="3600" dirty="0">
              <a:solidFill>
                <a:srgbClr val="00B0F0"/>
              </a:solidFill>
            </a:endParaRPr>
          </a:p>
        </p:txBody>
      </p:sp>
      <p:sp>
        <p:nvSpPr>
          <p:cNvPr id="4" name="İçerik Yer Tutucusu 3"/>
          <p:cNvSpPr>
            <a:spLocks noGrp="1"/>
          </p:cNvSpPr>
          <p:nvPr>
            <p:ph idx="1"/>
          </p:nvPr>
        </p:nvSpPr>
        <p:spPr>
          <a:xfrm>
            <a:off x="838200" y="1961427"/>
            <a:ext cx="10515600" cy="4351338"/>
          </a:xfrm>
        </p:spPr>
        <p:txBody>
          <a:bodyPr/>
          <a:lstStyle/>
          <a:p>
            <a:pPr marL="0" indent="0" algn="ctr">
              <a:buNone/>
            </a:pPr>
            <a:r>
              <a:rPr lang="tr-TR" dirty="0">
                <a:solidFill>
                  <a:schemeClr val="accent1">
                    <a:lumMod val="75000"/>
                  </a:schemeClr>
                </a:solidFill>
              </a:rPr>
              <a:t>Topluluğun Genel Amaçları</a:t>
            </a:r>
          </a:p>
          <a:p>
            <a:r>
              <a:rPr lang="tr-TR" dirty="0">
                <a:solidFill>
                  <a:schemeClr val="tx2">
                    <a:lumMod val="75000"/>
                  </a:schemeClr>
                </a:solidFill>
              </a:rPr>
              <a:t>Üyelerimizi söz konusu alanlarımızla ilgili bilgilendirmek,</a:t>
            </a:r>
          </a:p>
          <a:p>
            <a:r>
              <a:rPr lang="tr-TR" dirty="0">
                <a:solidFill>
                  <a:schemeClr val="tx2">
                    <a:lumMod val="75000"/>
                  </a:schemeClr>
                </a:solidFill>
              </a:rPr>
              <a:t>Sektördeki öncü firma ve kişilerle buluşturmak,</a:t>
            </a:r>
          </a:p>
          <a:p>
            <a:r>
              <a:rPr lang="tr-TR" dirty="0">
                <a:solidFill>
                  <a:schemeClr val="tx2">
                    <a:lumMod val="75000"/>
                  </a:schemeClr>
                </a:solidFill>
              </a:rPr>
              <a:t>Söz konusu alanlar ile ilgili yarışmalarda üniversitemizi temsil etmek,</a:t>
            </a:r>
          </a:p>
          <a:p>
            <a:r>
              <a:rPr lang="tr-TR" dirty="0">
                <a:solidFill>
                  <a:schemeClr val="tx2">
                    <a:lumMod val="75000"/>
                  </a:schemeClr>
                </a:solidFill>
              </a:rPr>
              <a:t>Milli gelişime katkıda bulunabilecek projeler üretmek,</a:t>
            </a:r>
          </a:p>
          <a:p>
            <a:r>
              <a:rPr lang="tr-TR" dirty="0">
                <a:solidFill>
                  <a:schemeClr val="tx2">
                    <a:lumMod val="75000"/>
                  </a:schemeClr>
                </a:solidFill>
              </a:rPr>
              <a:t>Söz konusu alanlardaki firmalar ile üniversitemiz arasında Staj ve AR-GE programları oluşmasına zemin hazırlamaktır.</a:t>
            </a:r>
          </a:p>
        </p:txBody>
      </p:sp>
      <p:pic>
        <p:nvPicPr>
          <p:cNvPr id="5" name="Resim 4">
            <a:extLst>
              <a:ext uri="{FF2B5EF4-FFF2-40B4-BE49-F238E27FC236}">
                <a16:creationId xmlns:a16="http://schemas.microsoft.com/office/drawing/2014/main" id="{364984B3-3E04-4D4B-9C9D-B5716A1E75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5156" y="449080"/>
            <a:ext cx="1592228" cy="1592228"/>
          </a:xfrm>
          <a:prstGeom prst="rect">
            <a:avLst/>
          </a:prstGeom>
        </p:spPr>
      </p:pic>
    </p:spTree>
    <p:extLst>
      <p:ext uri="{BB962C8B-B14F-4D97-AF65-F5344CB8AC3E}">
        <p14:creationId xmlns:p14="http://schemas.microsoft.com/office/powerpoint/2010/main" val="81913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2024742" y="365125"/>
            <a:ext cx="8100413" cy="1325563"/>
          </a:xfrm>
        </p:spPr>
        <p:txBody>
          <a:bodyPr>
            <a:normAutofit/>
          </a:bodyPr>
          <a:lstStyle/>
          <a:p>
            <a:pPr algn="ctr"/>
            <a:r>
              <a:rPr lang="tr-TR" sz="3600" b="1" dirty="0">
                <a:solidFill>
                  <a:schemeClr val="tx2">
                    <a:lumMod val="50000"/>
                  </a:schemeClr>
                </a:solidFill>
              </a:rPr>
              <a:t>UZAY HAVACILIK VE SAVUNMA SANAYİ </a:t>
            </a:r>
            <a:br>
              <a:rPr lang="tr-TR" sz="3600" b="1" dirty="0">
                <a:solidFill>
                  <a:schemeClr val="tx2">
                    <a:lumMod val="50000"/>
                  </a:schemeClr>
                </a:solidFill>
              </a:rPr>
            </a:br>
            <a:r>
              <a:rPr lang="tr-TR" sz="3600" b="1" dirty="0">
                <a:solidFill>
                  <a:schemeClr val="tx2">
                    <a:lumMod val="50000"/>
                  </a:schemeClr>
                </a:solidFill>
              </a:rPr>
              <a:t>TOPLULUĞU</a:t>
            </a:r>
            <a:endParaRPr lang="tr-TR" sz="3600" dirty="0">
              <a:solidFill>
                <a:srgbClr val="00B0F0"/>
              </a:solidFill>
            </a:endParaRPr>
          </a:p>
        </p:txBody>
      </p:sp>
      <p:sp>
        <p:nvSpPr>
          <p:cNvPr id="4" name="İçerik Yer Tutucusu 3"/>
          <p:cNvSpPr>
            <a:spLocks noGrp="1"/>
          </p:cNvSpPr>
          <p:nvPr>
            <p:ph idx="1"/>
          </p:nvPr>
        </p:nvSpPr>
        <p:spPr>
          <a:xfrm>
            <a:off x="838200" y="1961427"/>
            <a:ext cx="10515600" cy="4351338"/>
          </a:xfrm>
        </p:spPr>
        <p:txBody>
          <a:bodyPr/>
          <a:lstStyle/>
          <a:p>
            <a:pPr marL="0" indent="0" algn="ctr">
              <a:buNone/>
            </a:pPr>
            <a:r>
              <a:rPr lang="tr-TR" dirty="0">
                <a:solidFill>
                  <a:schemeClr val="accent1">
                    <a:lumMod val="75000"/>
                  </a:schemeClr>
                </a:solidFill>
              </a:rPr>
              <a:t>2017-2018 Faaliyet Planı</a:t>
            </a:r>
          </a:p>
          <a:p>
            <a:r>
              <a:rPr lang="tr-TR" dirty="0">
                <a:solidFill>
                  <a:schemeClr val="tx2">
                    <a:lumMod val="75000"/>
                  </a:schemeClr>
                </a:solidFill>
              </a:rPr>
              <a:t>Teknik Geziler</a:t>
            </a:r>
          </a:p>
          <a:p>
            <a:r>
              <a:rPr lang="tr-TR" dirty="0">
                <a:solidFill>
                  <a:schemeClr val="tx2">
                    <a:lumMod val="75000"/>
                  </a:schemeClr>
                </a:solidFill>
              </a:rPr>
              <a:t>Model Havacılık Şenliği</a:t>
            </a:r>
          </a:p>
          <a:p>
            <a:r>
              <a:rPr lang="tr-TR" dirty="0">
                <a:solidFill>
                  <a:schemeClr val="tx2">
                    <a:lumMod val="75000"/>
                  </a:schemeClr>
                </a:solidFill>
              </a:rPr>
              <a:t>Çeşitli isimlerin katılacağı Seminerler</a:t>
            </a:r>
          </a:p>
          <a:p>
            <a:r>
              <a:rPr lang="tr-TR" dirty="0" err="1">
                <a:solidFill>
                  <a:schemeClr val="tx2">
                    <a:lumMod val="75000"/>
                  </a:schemeClr>
                </a:solidFill>
              </a:rPr>
              <a:t>Lagari</a:t>
            </a:r>
            <a:r>
              <a:rPr lang="tr-TR" dirty="0">
                <a:solidFill>
                  <a:schemeClr val="tx2">
                    <a:lumMod val="75000"/>
                  </a:schemeClr>
                </a:solidFill>
              </a:rPr>
              <a:t> Savunma Sanayi ve Havacılık Günleri (Konferans)</a:t>
            </a:r>
          </a:p>
          <a:p>
            <a:r>
              <a:rPr lang="tr-TR" dirty="0">
                <a:solidFill>
                  <a:schemeClr val="tx2">
                    <a:lumMod val="75000"/>
                  </a:schemeClr>
                </a:solidFill>
              </a:rPr>
              <a:t>Proje Takım Çalışmalarımız</a:t>
            </a:r>
          </a:p>
          <a:p>
            <a:pPr lvl="1">
              <a:buFont typeface="Courier New" panose="02070309020205020404" pitchFamily="49" charset="0"/>
              <a:buChar char="o"/>
            </a:pPr>
            <a:r>
              <a:rPr lang="tr-TR" dirty="0" err="1">
                <a:solidFill>
                  <a:schemeClr val="tx2">
                    <a:lumMod val="75000"/>
                  </a:schemeClr>
                </a:solidFill>
              </a:rPr>
              <a:t>Lagari</a:t>
            </a:r>
            <a:r>
              <a:rPr lang="tr-TR" dirty="0">
                <a:solidFill>
                  <a:schemeClr val="tx2">
                    <a:lumMod val="75000"/>
                  </a:schemeClr>
                </a:solidFill>
              </a:rPr>
              <a:t> Team (Model Uçak-Sabit Kanat)</a:t>
            </a:r>
          </a:p>
          <a:p>
            <a:pPr lvl="1">
              <a:buFont typeface="Courier New" panose="02070309020205020404" pitchFamily="49" charset="0"/>
              <a:buChar char="o"/>
            </a:pPr>
            <a:r>
              <a:rPr lang="tr-TR" dirty="0" err="1">
                <a:solidFill>
                  <a:schemeClr val="tx2">
                    <a:lumMod val="75000"/>
                  </a:schemeClr>
                </a:solidFill>
              </a:rPr>
              <a:t>QuadRuplet</a:t>
            </a:r>
            <a:r>
              <a:rPr lang="tr-TR" dirty="0">
                <a:solidFill>
                  <a:schemeClr val="tx2">
                    <a:lumMod val="75000"/>
                  </a:schemeClr>
                </a:solidFill>
              </a:rPr>
              <a:t> Takımı (Döner Kanat)</a:t>
            </a:r>
          </a:p>
          <a:p>
            <a:pPr lvl="1">
              <a:buFont typeface="Courier New" panose="02070309020205020404" pitchFamily="49" charset="0"/>
              <a:buChar char="o"/>
            </a:pPr>
            <a:r>
              <a:rPr lang="tr-TR" dirty="0">
                <a:solidFill>
                  <a:schemeClr val="tx2">
                    <a:lumMod val="75000"/>
                  </a:schemeClr>
                </a:solidFill>
              </a:rPr>
              <a:t>Model </a:t>
            </a:r>
            <a:r>
              <a:rPr lang="tr-TR" dirty="0" err="1">
                <a:solidFill>
                  <a:schemeClr val="tx2">
                    <a:lumMod val="75000"/>
                  </a:schemeClr>
                </a:solidFill>
              </a:rPr>
              <a:t>Uydu&amp;Roket</a:t>
            </a:r>
            <a:r>
              <a:rPr lang="tr-TR" dirty="0">
                <a:solidFill>
                  <a:schemeClr val="tx2">
                    <a:lumMod val="75000"/>
                  </a:schemeClr>
                </a:solidFill>
              </a:rPr>
              <a:t> Takımı </a:t>
            </a:r>
          </a:p>
        </p:txBody>
      </p:sp>
      <p:pic>
        <p:nvPicPr>
          <p:cNvPr id="5" name="Resim 4">
            <a:extLst>
              <a:ext uri="{FF2B5EF4-FFF2-40B4-BE49-F238E27FC236}">
                <a16:creationId xmlns:a16="http://schemas.microsoft.com/office/drawing/2014/main" id="{069AC259-AB5B-4865-AD7F-9AA94C61CE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5156" y="449080"/>
            <a:ext cx="1592228" cy="1592228"/>
          </a:xfrm>
          <a:prstGeom prst="rect">
            <a:avLst/>
          </a:prstGeom>
        </p:spPr>
      </p:pic>
    </p:spTree>
    <p:extLst>
      <p:ext uri="{BB962C8B-B14F-4D97-AF65-F5344CB8AC3E}">
        <p14:creationId xmlns:p14="http://schemas.microsoft.com/office/powerpoint/2010/main" val="443005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algn="ctr"/>
            <a:r>
              <a:rPr lang="tr-TR" sz="3600" b="1" dirty="0">
                <a:solidFill>
                  <a:schemeClr val="tx2">
                    <a:lumMod val="50000"/>
                  </a:schemeClr>
                </a:solidFill>
              </a:rPr>
              <a:t>UZAY HAVACILIK VE SAVUNMA SANAYİ </a:t>
            </a:r>
            <a:br>
              <a:rPr lang="tr-TR" sz="3600" b="1" dirty="0">
                <a:solidFill>
                  <a:schemeClr val="tx2">
                    <a:lumMod val="50000"/>
                  </a:schemeClr>
                </a:solidFill>
              </a:rPr>
            </a:br>
            <a:r>
              <a:rPr lang="tr-TR" sz="3600" b="1" dirty="0">
                <a:solidFill>
                  <a:schemeClr val="tx2">
                    <a:lumMod val="50000"/>
                  </a:schemeClr>
                </a:solidFill>
              </a:rPr>
              <a:t>TOPLULUĞU</a:t>
            </a:r>
            <a:endParaRPr lang="tr-TR" sz="3600" dirty="0">
              <a:solidFill>
                <a:srgbClr val="00B0F0"/>
              </a:solidFill>
            </a:endParaRPr>
          </a:p>
        </p:txBody>
      </p:sp>
      <p:sp>
        <p:nvSpPr>
          <p:cNvPr id="5" name="Metin Yer Tutucusu 4"/>
          <p:cNvSpPr>
            <a:spLocks noGrp="1"/>
          </p:cNvSpPr>
          <p:nvPr>
            <p:ph type="body" idx="1"/>
          </p:nvPr>
        </p:nvSpPr>
        <p:spPr>
          <a:xfrm>
            <a:off x="4527138" y="1363165"/>
            <a:ext cx="3140900" cy="779144"/>
          </a:xfrm>
        </p:spPr>
        <p:txBody>
          <a:bodyPr>
            <a:normAutofit fontScale="25000" lnSpcReduction="20000"/>
          </a:bodyPr>
          <a:lstStyle/>
          <a:p>
            <a:pPr algn="ctr"/>
            <a:r>
              <a:rPr lang="tr-TR" dirty="0">
                <a:solidFill>
                  <a:srgbClr val="00B0F0"/>
                </a:solidFill>
              </a:rPr>
              <a:t>           </a:t>
            </a:r>
          </a:p>
          <a:p>
            <a:pPr algn="ctr"/>
            <a:endParaRPr lang="tr-TR" dirty="0">
              <a:solidFill>
                <a:srgbClr val="00B0F0"/>
              </a:solidFill>
            </a:endParaRPr>
          </a:p>
          <a:p>
            <a:pPr algn="ctr"/>
            <a:r>
              <a:rPr lang="tr-TR" sz="8000" dirty="0">
                <a:solidFill>
                  <a:schemeClr val="accent1">
                    <a:lumMod val="75000"/>
                  </a:schemeClr>
                </a:solidFill>
              </a:rPr>
              <a:t>Yapılan Faaliyetler</a:t>
            </a:r>
          </a:p>
          <a:p>
            <a:pPr algn="ctr"/>
            <a:endParaRPr lang="tr-TR" dirty="0"/>
          </a:p>
        </p:txBody>
      </p:sp>
      <p:sp>
        <p:nvSpPr>
          <p:cNvPr id="4" name="İçerik Yer Tutucusu 3"/>
          <p:cNvSpPr>
            <a:spLocks noGrp="1"/>
          </p:cNvSpPr>
          <p:nvPr>
            <p:ph sz="half" idx="2"/>
          </p:nvPr>
        </p:nvSpPr>
        <p:spPr>
          <a:xfrm>
            <a:off x="539343" y="2523753"/>
            <a:ext cx="11178041" cy="501651"/>
          </a:xfrm>
        </p:spPr>
        <p:txBody>
          <a:bodyPr>
            <a:normAutofit/>
          </a:bodyPr>
          <a:lstStyle/>
          <a:p>
            <a:pPr marL="0" indent="0" algn="ctr">
              <a:buNone/>
            </a:pPr>
            <a:r>
              <a:rPr lang="tr-TR" dirty="0">
                <a:solidFill>
                  <a:schemeClr val="tx2">
                    <a:lumMod val="75000"/>
                  </a:schemeClr>
                </a:solidFill>
              </a:rPr>
              <a:t>Sivil Havacılık Konferansı - 05.01.2017</a:t>
            </a:r>
          </a:p>
          <a:p>
            <a:pPr marL="0" indent="0" algn="ctr">
              <a:buNone/>
            </a:pPr>
            <a:endParaRPr lang="tr-TR" dirty="0">
              <a:solidFill>
                <a:srgbClr val="00B0F0"/>
              </a:solidFill>
            </a:endParaRPr>
          </a:p>
        </p:txBody>
      </p:sp>
      <p:pic>
        <p:nvPicPr>
          <p:cNvPr id="6" name="Resim 5">
            <a:extLst>
              <a:ext uri="{FF2B5EF4-FFF2-40B4-BE49-F238E27FC236}">
                <a16:creationId xmlns:a16="http://schemas.microsoft.com/office/drawing/2014/main" id="{58F13015-72F8-4A5B-A0CB-C9885F25E3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5156" y="449080"/>
            <a:ext cx="1592228" cy="1592228"/>
          </a:xfrm>
          <a:prstGeom prst="rect">
            <a:avLst/>
          </a:prstGeom>
        </p:spPr>
      </p:pic>
      <p:pic>
        <p:nvPicPr>
          <p:cNvPr id="10" name="Resim 9" descr="iç mekan, bina, kişi, tablo içeren bir resim&#10;&#10;Çok yüksek güvenilirlikle oluşturulmuş açıklama">
            <a:extLst>
              <a:ext uri="{FF2B5EF4-FFF2-40B4-BE49-F238E27FC236}">
                <a16:creationId xmlns:a16="http://schemas.microsoft.com/office/drawing/2014/main" id="{796A6185-4DE5-46BF-BF08-5420DD25A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422" y="3526971"/>
            <a:ext cx="4739538" cy="2695612"/>
          </a:xfrm>
          <a:prstGeom prst="rect">
            <a:avLst/>
          </a:prstGeom>
        </p:spPr>
      </p:pic>
      <p:pic>
        <p:nvPicPr>
          <p:cNvPr id="12" name="Resim 11" descr="iç mekan, duvar, yer içeren bir resim&#10;&#10;Yüksek güvenilirlikle oluşturulmuş açıklama">
            <a:extLst>
              <a:ext uri="{FF2B5EF4-FFF2-40B4-BE49-F238E27FC236}">
                <a16:creationId xmlns:a16="http://schemas.microsoft.com/office/drawing/2014/main" id="{E12D5A37-F7B9-4804-B487-4F5D0CCAD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0053" y="3526971"/>
            <a:ext cx="4792199" cy="2695612"/>
          </a:xfrm>
          <a:prstGeom prst="rect">
            <a:avLst/>
          </a:prstGeom>
        </p:spPr>
      </p:pic>
    </p:spTree>
    <p:extLst>
      <p:ext uri="{BB962C8B-B14F-4D97-AF65-F5344CB8AC3E}">
        <p14:creationId xmlns:p14="http://schemas.microsoft.com/office/powerpoint/2010/main" val="93379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algn="ctr"/>
            <a:r>
              <a:rPr lang="tr-TR" sz="3600" b="1" dirty="0">
                <a:solidFill>
                  <a:schemeClr val="tx2">
                    <a:lumMod val="50000"/>
                  </a:schemeClr>
                </a:solidFill>
              </a:rPr>
              <a:t>UZAY HAVACILIK VE SAVUNMA SANAYİ </a:t>
            </a:r>
            <a:br>
              <a:rPr lang="tr-TR" sz="3600" b="1" dirty="0">
                <a:solidFill>
                  <a:schemeClr val="tx2">
                    <a:lumMod val="50000"/>
                  </a:schemeClr>
                </a:solidFill>
              </a:rPr>
            </a:br>
            <a:r>
              <a:rPr lang="tr-TR" sz="3600" b="1" dirty="0">
                <a:solidFill>
                  <a:schemeClr val="tx2">
                    <a:lumMod val="50000"/>
                  </a:schemeClr>
                </a:solidFill>
              </a:rPr>
              <a:t>TOPLULUĞU</a:t>
            </a:r>
            <a:endParaRPr lang="tr-TR" sz="3600" dirty="0">
              <a:solidFill>
                <a:srgbClr val="00B0F0"/>
              </a:solidFill>
            </a:endParaRPr>
          </a:p>
        </p:txBody>
      </p:sp>
      <p:sp>
        <p:nvSpPr>
          <p:cNvPr id="4" name="İçerik Yer Tutucusu 3"/>
          <p:cNvSpPr>
            <a:spLocks noGrp="1"/>
          </p:cNvSpPr>
          <p:nvPr>
            <p:ph sz="half" idx="2"/>
          </p:nvPr>
        </p:nvSpPr>
        <p:spPr>
          <a:xfrm>
            <a:off x="3576456" y="2142309"/>
            <a:ext cx="5042263" cy="656682"/>
          </a:xfrm>
        </p:spPr>
        <p:txBody>
          <a:bodyPr>
            <a:normAutofit fontScale="92500"/>
          </a:bodyPr>
          <a:lstStyle/>
          <a:p>
            <a:pPr marL="0" indent="0">
              <a:buNone/>
            </a:pPr>
            <a:r>
              <a:rPr lang="tr-TR" dirty="0" err="1">
                <a:solidFill>
                  <a:schemeClr val="tx2">
                    <a:lumMod val="75000"/>
                  </a:schemeClr>
                </a:solidFill>
              </a:rPr>
              <a:t>Lagari</a:t>
            </a:r>
            <a:r>
              <a:rPr lang="tr-TR" dirty="0">
                <a:solidFill>
                  <a:schemeClr val="tx2">
                    <a:lumMod val="75000"/>
                  </a:schemeClr>
                </a:solidFill>
              </a:rPr>
              <a:t> Havacılık Günü - 26.04.2017</a:t>
            </a:r>
          </a:p>
        </p:txBody>
      </p:sp>
      <p:pic>
        <p:nvPicPr>
          <p:cNvPr id="6" name="Resim 5">
            <a:extLst>
              <a:ext uri="{FF2B5EF4-FFF2-40B4-BE49-F238E27FC236}">
                <a16:creationId xmlns:a16="http://schemas.microsoft.com/office/drawing/2014/main" id="{2058F24C-D530-47EC-B430-D6D03B5682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5156" y="449080"/>
            <a:ext cx="1592228" cy="1592228"/>
          </a:xfrm>
          <a:prstGeom prst="rect">
            <a:avLst/>
          </a:prstGeom>
        </p:spPr>
      </p:pic>
      <p:sp>
        <p:nvSpPr>
          <p:cNvPr id="11" name="Metin Yer Tutucusu 4">
            <a:extLst>
              <a:ext uri="{FF2B5EF4-FFF2-40B4-BE49-F238E27FC236}">
                <a16:creationId xmlns:a16="http://schemas.microsoft.com/office/drawing/2014/main" id="{83CC4F3C-28E1-49B9-A47F-BFC187D13354}"/>
              </a:ext>
            </a:extLst>
          </p:cNvPr>
          <p:cNvSpPr>
            <a:spLocks noGrp="1"/>
          </p:cNvSpPr>
          <p:nvPr>
            <p:ph type="body" idx="1"/>
          </p:nvPr>
        </p:nvSpPr>
        <p:spPr>
          <a:xfrm>
            <a:off x="4527138" y="1363165"/>
            <a:ext cx="3140900" cy="779144"/>
          </a:xfrm>
        </p:spPr>
        <p:txBody>
          <a:bodyPr>
            <a:normAutofit fontScale="25000" lnSpcReduction="20000"/>
          </a:bodyPr>
          <a:lstStyle/>
          <a:p>
            <a:pPr algn="ctr"/>
            <a:r>
              <a:rPr lang="tr-TR" dirty="0">
                <a:solidFill>
                  <a:srgbClr val="00B0F0"/>
                </a:solidFill>
              </a:rPr>
              <a:t>           </a:t>
            </a:r>
          </a:p>
          <a:p>
            <a:pPr algn="ctr"/>
            <a:endParaRPr lang="tr-TR" dirty="0">
              <a:solidFill>
                <a:srgbClr val="00B0F0"/>
              </a:solidFill>
            </a:endParaRPr>
          </a:p>
          <a:p>
            <a:pPr algn="ctr"/>
            <a:r>
              <a:rPr lang="tr-TR" sz="8000" dirty="0">
                <a:solidFill>
                  <a:schemeClr val="accent1">
                    <a:lumMod val="75000"/>
                  </a:schemeClr>
                </a:solidFill>
              </a:rPr>
              <a:t>Yapılan Faaliyetler</a:t>
            </a:r>
          </a:p>
          <a:p>
            <a:pPr algn="ctr"/>
            <a:endParaRPr lang="tr-TR" dirty="0"/>
          </a:p>
        </p:txBody>
      </p:sp>
      <p:pic>
        <p:nvPicPr>
          <p:cNvPr id="13" name="Resim 12" descr="kişi, yer, duvar, iç mekan içeren bir resim&#10;&#10;Çok yüksek güvenilirlikle oluşturulmuş açıklama">
            <a:extLst>
              <a:ext uri="{FF2B5EF4-FFF2-40B4-BE49-F238E27FC236}">
                <a16:creationId xmlns:a16="http://schemas.microsoft.com/office/drawing/2014/main" id="{B56E3971-AED6-4F2F-8E2A-572429C875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476" y="2965268"/>
            <a:ext cx="5034923" cy="3344091"/>
          </a:xfrm>
          <a:prstGeom prst="rect">
            <a:avLst/>
          </a:prstGeom>
        </p:spPr>
      </p:pic>
      <p:pic>
        <p:nvPicPr>
          <p:cNvPr id="17" name="Resim 16" descr="iç mekan, duvar, kişi içeren bir resim&#10;&#10;Çok yüksek güvenilirlikle oluşturulmuş açıklama">
            <a:extLst>
              <a:ext uri="{FF2B5EF4-FFF2-40B4-BE49-F238E27FC236}">
                <a16:creationId xmlns:a16="http://schemas.microsoft.com/office/drawing/2014/main" id="{D3AC45E5-C3F8-483F-B792-1966B39F9A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8587" y="2965267"/>
            <a:ext cx="5033439" cy="3344091"/>
          </a:xfrm>
          <a:prstGeom prst="rect">
            <a:avLst/>
          </a:prstGeom>
        </p:spPr>
      </p:pic>
      <p:pic>
        <p:nvPicPr>
          <p:cNvPr id="19" name="Resim 18">
            <a:extLst>
              <a:ext uri="{FF2B5EF4-FFF2-40B4-BE49-F238E27FC236}">
                <a16:creationId xmlns:a16="http://schemas.microsoft.com/office/drawing/2014/main" id="{CA6D92DD-0381-4C78-86FB-240932EC0C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8719" y="1690688"/>
            <a:ext cx="1515361" cy="981211"/>
          </a:xfrm>
          <a:prstGeom prst="rect">
            <a:avLst/>
          </a:prstGeom>
        </p:spPr>
      </p:pic>
      <p:pic>
        <p:nvPicPr>
          <p:cNvPr id="21" name="Resim 20" descr="küçük resim içeren bir resim&#10;&#10;Çok yüksek güvenilirlikle oluşturulmuş açıklama">
            <a:extLst>
              <a:ext uri="{FF2B5EF4-FFF2-40B4-BE49-F238E27FC236}">
                <a16:creationId xmlns:a16="http://schemas.microsoft.com/office/drawing/2014/main" id="{F3C03B5E-D372-49F4-8994-3926CD181C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8077" y="1860688"/>
            <a:ext cx="1280502" cy="768301"/>
          </a:xfrm>
          <a:prstGeom prst="rect">
            <a:avLst/>
          </a:prstGeom>
        </p:spPr>
      </p:pic>
    </p:spTree>
    <p:extLst>
      <p:ext uri="{BB962C8B-B14F-4D97-AF65-F5344CB8AC3E}">
        <p14:creationId xmlns:p14="http://schemas.microsoft.com/office/powerpoint/2010/main" val="3262437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algn="ctr"/>
            <a:r>
              <a:rPr lang="tr-TR" sz="3600" b="1" dirty="0">
                <a:solidFill>
                  <a:schemeClr val="tx2">
                    <a:lumMod val="50000"/>
                  </a:schemeClr>
                </a:solidFill>
              </a:rPr>
              <a:t>UZAY HAVACILIK VE SAVUNMA SANAYİ </a:t>
            </a:r>
            <a:br>
              <a:rPr lang="tr-TR" sz="3600" b="1" dirty="0">
                <a:solidFill>
                  <a:schemeClr val="tx2">
                    <a:lumMod val="50000"/>
                  </a:schemeClr>
                </a:solidFill>
              </a:rPr>
            </a:br>
            <a:r>
              <a:rPr lang="tr-TR" sz="3600" b="1" dirty="0">
                <a:solidFill>
                  <a:schemeClr val="tx2">
                    <a:lumMod val="50000"/>
                  </a:schemeClr>
                </a:solidFill>
              </a:rPr>
              <a:t>TOPLULUĞU</a:t>
            </a:r>
            <a:endParaRPr lang="tr-TR" sz="3600" dirty="0">
              <a:solidFill>
                <a:srgbClr val="00B0F0"/>
              </a:solidFill>
            </a:endParaRPr>
          </a:p>
        </p:txBody>
      </p:sp>
      <p:sp>
        <p:nvSpPr>
          <p:cNvPr id="4" name="İçerik Yer Tutucusu 3"/>
          <p:cNvSpPr>
            <a:spLocks noGrp="1"/>
          </p:cNvSpPr>
          <p:nvPr>
            <p:ph sz="half" idx="2"/>
          </p:nvPr>
        </p:nvSpPr>
        <p:spPr>
          <a:xfrm>
            <a:off x="1362301" y="2283006"/>
            <a:ext cx="9257801" cy="799828"/>
          </a:xfrm>
        </p:spPr>
        <p:txBody>
          <a:bodyPr>
            <a:normAutofit fontScale="92500" lnSpcReduction="20000"/>
          </a:bodyPr>
          <a:lstStyle/>
          <a:p>
            <a:pPr marL="0" indent="0" algn="ctr">
              <a:buNone/>
            </a:pPr>
            <a:r>
              <a:rPr lang="tr-TR" dirty="0">
                <a:solidFill>
                  <a:schemeClr val="tx2">
                    <a:lumMod val="75000"/>
                  </a:schemeClr>
                </a:solidFill>
              </a:rPr>
              <a:t>Savunma Sanayinin Program Proje Yönetimi ve AR-GE Yaklaşımı</a:t>
            </a:r>
          </a:p>
          <a:p>
            <a:pPr marL="0" indent="0" algn="ctr">
              <a:buNone/>
            </a:pPr>
            <a:r>
              <a:rPr lang="tr-TR" dirty="0">
                <a:solidFill>
                  <a:schemeClr val="tx2">
                    <a:lumMod val="75000"/>
                  </a:schemeClr>
                </a:solidFill>
              </a:rPr>
              <a:t> 21.04.2017 (MATRO Ortak Organizasyon)</a:t>
            </a:r>
          </a:p>
          <a:p>
            <a:pPr marL="0" indent="0">
              <a:buNone/>
            </a:pPr>
            <a:endParaRPr lang="tr-TR" dirty="0">
              <a:solidFill>
                <a:srgbClr val="00B0F0"/>
              </a:solidFill>
            </a:endParaRPr>
          </a:p>
        </p:txBody>
      </p:sp>
      <p:pic>
        <p:nvPicPr>
          <p:cNvPr id="6" name="Resim 5">
            <a:extLst>
              <a:ext uri="{FF2B5EF4-FFF2-40B4-BE49-F238E27FC236}">
                <a16:creationId xmlns:a16="http://schemas.microsoft.com/office/drawing/2014/main" id="{855BBFDC-7D34-4E7C-A427-EB95647A6D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5156" y="449080"/>
            <a:ext cx="1592228" cy="1592228"/>
          </a:xfrm>
          <a:prstGeom prst="rect">
            <a:avLst/>
          </a:prstGeom>
        </p:spPr>
      </p:pic>
      <p:sp>
        <p:nvSpPr>
          <p:cNvPr id="11" name="Metin Yer Tutucusu 4">
            <a:extLst>
              <a:ext uri="{FF2B5EF4-FFF2-40B4-BE49-F238E27FC236}">
                <a16:creationId xmlns:a16="http://schemas.microsoft.com/office/drawing/2014/main" id="{4534E7DA-0887-43D8-8D0F-DEFD2A2F9D12}"/>
              </a:ext>
            </a:extLst>
          </p:cNvPr>
          <p:cNvSpPr>
            <a:spLocks noGrp="1"/>
          </p:cNvSpPr>
          <p:nvPr>
            <p:ph type="body" idx="1"/>
          </p:nvPr>
        </p:nvSpPr>
        <p:spPr>
          <a:xfrm>
            <a:off x="4527138" y="1363165"/>
            <a:ext cx="3140900" cy="779144"/>
          </a:xfrm>
        </p:spPr>
        <p:txBody>
          <a:bodyPr>
            <a:normAutofit fontScale="25000" lnSpcReduction="20000"/>
          </a:bodyPr>
          <a:lstStyle/>
          <a:p>
            <a:pPr algn="ctr"/>
            <a:r>
              <a:rPr lang="tr-TR" dirty="0">
                <a:solidFill>
                  <a:srgbClr val="00B0F0"/>
                </a:solidFill>
              </a:rPr>
              <a:t>           </a:t>
            </a:r>
          </a:p>
          <a:p>
            <a:pPr algn="ctr"/>
            <a:endParaRPr lang="tr-TR" dirty="0">
              <a:solidFill>
                <a:srgbClr val="00B0F0"/>
              </a:solidFill>
            </a:endParaRPr>
          </a:p>
          <a:p>
            <a:pPr algn="ctr"/>
            <a:r>
              <a:rPr lang="tr-TR" sz="8000" dirty="0">
                <a:solidFill>
                  <a:schemeClr val="accent1">
                    <a:lumMod val="75000"/>
                  </a:schemeClr>
                </a:solidFill>
              </a:rPr>
              <a:t>Yapılan Faaliyetler</a:t>
            </a:r>
          </a:p>
          <a:p>
            <a:pPr algn="ctr"/>
            <a:endParaRPr lang="tr-TR" dirty="0"/>
          </a:p>
        </p:txBody>
      </p:sp>
      <p:pic>
        <p:nvPicPr>
          <p:cNvPr id="13" name="Resim 12" descr="cihaz içeren bir resim&#10;&#10;Yüksek güvenilirlikle oluşturulmuş açıklama">
            <a:extLst>
              <a:ext uri="{FF2B5EF4-FFF2-40B4-BE49-F238E27FC236}">
                <a16:creationId xmlns:a16="http://schemas.microsoft.com/office/drawing/2014/main" id="{42FAEF23-F25D-4C1E-8EC3-F5F51DEFF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085" y="3324532"/>
            <a:ext cx="2250641" cy="3182848"/>
          </a:xfrm>
          <a:prstGeom prst="rect">
            <a:avLst/>
          </a:prstGeom>
        </p:spPr>
      </p:pic>
    </p:spTree>
    <p:extLst>
      <p:ext uri="{BB962C8B-B14F-4D97-AF65-F5344CB8AC3E}">
        <p14:creationId xmlns:p14="http://schemas.microsoft.com/office/powerpoint/2010/main" val="182468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algn="ctr"/>
            <a:r>
              <a:rPr lang="tr-TR" sz="3600" b="1" dirty="0">
                <a:solidFill>
                  <a:schemeClr val="tx2">
                    <a:lumMod val="50000"/>
                  </a:schemeClr>
                </a:solidFill>
              </a:rPr>
              <a:t>UZAY HAVACILIK VE SAVUNMA SANAYİ </a:t>
            </a:r>
            <a:br>
              <a:rPr lang="tr-TR" sz="3600" b="1" dirty="0">
                <a:solidFill>
                  <a:schemeClr val="tx2">
                    <a:lumMod val="50000"/>
                  </a:schemeClr>
                </a:solidFill>
              </a:rPr>
            </a:br>
            <a:r>
              <a:rPr lang="tr-TR" sz="3600" b="1" dirty="0">
                <a:solidFill>
                  <a:schemeClr val="tx2">
                    <a:lumMod val="50000"/>
                  </a:schemeClr>
                </a:solidFill>
              </a:rPr>
              <a:t>TOPLULUĞU</a:t>
            </a:r>
            <a:endParaRPr lang="tr-TR" sz="3600" dirty="0">
              <a:solidFill>
                <a:srgbClr val="00B0F0"/>
              </a:solidFill>
            </a:endParaRPr>
          </a:p>
        </p:txBody>
      </p:sp>
      <p:sp>
        <p:nvSpPr>
          <p:cNvPr id="4" name="İçerik Yer Tutucusu 3"/>
          <p:cNvSpPr>
            <a:spLocks noGrp="1"/>
          </p:cNvSpPr>
          <p:nvPr>
            <p:ph sz="half" idx="2"/>
          </p:nvPr>
        </p:nvSpPr>
        <p:spPr>
          <a:xfrm>
            <a:off x="5052475" y="2142309"/>
            <a:ext cx="2203859" cy="460194"/>
          </a:xfrm>
        </p:spPr>
        <p:txBody>
          <a:bodyPr>
            <a:normAutofit lnSpcReduction="10000"/>
          </a:bodyPr>
          <a:lstStyle/>
          <a:p>
            <a:pPr marL="0" indent="0">
              <a:buNone/>
            </a:pPr>
            <a:r>
              <a:rPr lang="tr-TR" dirty="0">
                <a:solidFill>
                  <a:schemeClr val="tx2">
                    <a:lumMod val="75000"/>
                  </a:schemeClr>
                </a:solidFill>
              </a:rPr>
              <a:t>Teknik Geziler </a:t>
            </a:r>
          </a:p>
        </p:txBody>
      </p:sp>
      <p:pic>
        <p:nvPicPr>
          <p:cNvPr id="6" name="Resim 5">
            <a:extLst>
              <a:ext uri="{FF2B5EF4-FFF2-40B4-BE49-F238E27FC236}">
                <a16:creationId xmlns:a16="http://schemas.microsoft.com/office/drawing/2014/main" id="{855BBFDC-7D34-4E7C-A427-EB95647A6D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5156" y="449080"/>
            <a:ext cx="1592228" cy="1592228"/>
          </a:xfrm>
          <a:prstGeom prst="rect">
            <a:avLst/>
          </a:prstGeom>
        </p:spPr>
      </p:pic>
      <p:sp>
        <p:nvSpPr>
          <p:cNvPr id="11" name="Metin Yer Tutucusu 4">
            <a:extLst>
              <a:ext uri="{FF2B5EF4-FFF2-40B4-BE49-F238E27FC236}">
                <a16:creationId xmlns:a16="http://schemas.microsoft.com/office/drawing/2014/main" id="{4534E7DA-0887-43D8-8D0F-DEFD2A2F9D12}"/>
              </a:ext>
            </a:extLst>
          </p:cNvPr>
          <p:cNvSpPr>
            <a:spLocks noGrp="1"/>
          </p:cNvSpPr>
          <p:nvPr>
            <p:ph type="body" idx="1"/>
          </p:nvPr>
        </p:nvSpPr>
        <p:spPr>
          <a:xfrm>
            <a:off x="4527138" y="1363165"/>
            <a:ext cx="3140900" cy="779144"/>
          </a:xfrm>
        </p:spPr>
        <p:txBody>
          <a:bodyPr>
            <a:normAutofit fontScale="25000" lnSpcReduction="20000"/>
          </a:bodyPr>
          <a:lstStyle/>
          <a:p>
            <a:pPr algn="ctr"/>
            <a:r>
              <a:rPr lang="tr-TR" dirty="0">
                <a:solidFill>
                  <a:srgbClr val="00B0F0"/>
                </a:solidFill>
              </a:rPr>
              <a:t>           </a:t>
            </a:r>
          </a:p>
          <a:p>
            <a:pPr algn="ctr"/>
            <a:endParaRPr lang="tr-TR" dirty="0">
              <a:solidFill>
                <a:srgbClr val="00B0F0"/>
              </a:solidFill>
            </a:endParaRPr>
          </a:p>
          <a:p>
            <a:pPr algn="ctr"/>
            <a:r>
              <a:rPr lang="tr-TR" sz="8000" dirty="0">
                <a:solidFill>
                  <a:schemeClr val="accent1">
                    <a:lumMod val="75000"/>
                  </a:schemeClr>
                </a:solidFill>
              </a:rPr>
              <a:t>Yapılan Faaliyetler</a:t>
            </a:r>
          </a:p>
          <a:p>
            <a:pPr algn="ctr"/>
            <a:endParaRPr lang="tr-TR" dirty="0"/>
          </a:p>
        </p:txBody>
      </p:sp>
      <p:pic>
        <p:nvPicPr>
          <p:cNvPr id="5" name="Resim 4" descr="kişi, insanlar, dik, bina içeren bir resim&#10;&#10;Çok yüksek güvenilirlikle oluşturulmuş açıklama">
            <a:extLst>
              <a:ext uri="{FF2B5EF4-FFF2-40B4-BE49-F238E27FC236}">
                <a16:creationId xmlns:a16="http://schemas.microsoft.com/office/drawing/2014/main" id="{96DF578A-EEEB-4C2F-9788-8325A82F14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104" y="3304902"/>
            <a:ext cx="4782874" cy="3187337"/>
          </a:xfrm>
          <a:prstGeom prst="rect">
            <a:avLst/>
          </a:prstGeom>
        </p:spPr>
      </p:pic>
      <p:pic>
        <p:nvPicPr>
          <p:cNvPr id="8" name="Resim 7" descr="gök, açık hava, kişi, bina içeren bir resim&#10;&#10;Çok yüksek güvenilirlikle oluşturulmuş açıklama">
            <a:extLst>
              <a:ext uri="{FF2B5EF4-FFF2-40B4-BE49-F238E27FC236}">
                <a16:creationId xmlns:a16="http://schemas.microsoft.com/office/drawing/2014/main" id="{D58B77AA-278A-43FA-B89D-29A22CC975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252" y="3304902"/>
            <a:ext cx="4254136" cy="3190602"/>
          </a:xfrm>
          <a:prstGeom prst="rect">
            <a:avLst/>
          </a:prstGeom>
        </p:spPr>
      </p:pic>
      <p:pic>
        <p:nvPicPr>
          <p:cNvPr id="10" name="Resim 9">
            <a:extLst>
              <a:ext uri="{FF2B5EF4-FFF2-40B4-BE49-F238E27FC236}">
                <a16:creationId xmlns:a16="http://schemas.microsoft.com/office/drawing/2014/main" id="{F22CC439-C23A-452F-AAD8-FB07A123FB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760" y="2313051"/>
            <a:ext cx="1687120" cy="1211765"/>
          </a:xfrm>
          <a:prstGeom prst="rect">
            <a:avLst/>
          </a:prstGeom>
        </p:spPr>
      </p:pic>
      <p:pic>
        <p:nvPicPr>
          <p:cNvPr id="14" name="Resim 13">
            <a:extLst>
              <a:ext uri="{FF2B5EF4-FFF2-40B4-BE49-F238E27FC236}">
                <a16:creationId xmlns:a16="http://schemas.microsoft.com/office/drawing/2014/main" id="{087E3D38-5E46-4AD9-AC8B-63B425474C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9403" y="2382975"/>
            <a:ext cx="1438275" cy="857250"/>
          </a:xfrm>
          <a:prstGeom prst="rect">
            <a:avLst/>
          </a:prstGeom>
        </p:spPr>
      </p:pic>
      <p:sp>
        <p:nvSpPr>
          <p:cNvPr id="15" name="İçerik Yer Tutucusu 3">
            <a:extLst>
              <a:ext uri="{FF2B5EF4-FFF2-40B4-BE49-F238E27FC236}">
                <a16:creationId xmlns:a16="http://schemas.microsoft.com/office/drawing/2014/main" id="{A5513F21-11C1-457C-8B41-162DD8EA7C8D}"/>
              </a:ext>
            </a:extLst>
          </p:cNvPr>
          <p:cNvSpPr txBox="1">
            <a:spLocks/>
          </p:cNvSpPr>
          <p:nvPr/>
        </p:nvSpPr>
        <p:spPr>
          <a:xfrm>
            <a:off x="10368850" y="3033159"/>
            <a:ext cx="1662911" cy="424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a:solidFill>
                  <a:schemeClr val="tx2">
                    <a:lumMod val="75000"/>
                  </a:schemeClr>
                </a:solidFill>
              </a:rPr>
              <a:t>30.03.2017</a:t>
            </a:r>
          </a:p>
        </p:txBody>
      </p:sp>
      <p:sp>
        <p:nvSpPr>
          <p:cNvPr id="16" name="İçerik Yer Tutucusu 3">
            <a:extLst>
              <a:ext uri="{FF2B5EF4-FFF2-40B4-BE49-F238E27FC236}">
                <a16:creationId xmlns:a16="http://schemas.microsoft.com/office/drawing/2014/main" id="{2E58637A-1FEA-4548-9716-37264143EFAF}"/>
              </a:ext>
            </a:extLst>
          </p:cNvPr>
          <p:cNvSpPr txBox="1">
            <a:spLocks/>
          </p:cNvSpPr>
          <p:nvPr/>
        </p:nvSpPr>
        <p:spPr>
          <a:xfrm>
            <a:off x="737104" y="3027802"/>
            <a:ext cx="1662911" cy="424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400" dirty="0">
                <a:solidFill>
                  <a:schemeClr val="tx2">
                    <a:lumMod val="75000"/>
                  </a:schemeClr>
                </a:solidFill>
              </a:rPr>
              <a:t>05.04.2017</a:t>
            </a:r>
          </a:p>
        </p:txBody>
      </p:sp>
    </p:spTree>
    <p:extLst>
      <p:ext uri="{BB962C8B-B14F-4D97-AF65-F5344CB8AC3E}">
        <p14:creationId xmlns:p14="http://schemas.microsoft.com/office/powerpoint/2010/main" val="401067491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210</Words>
  <Application>Microsoft Office PowerPoint</Application>
  <PresentationFormat>Geniş ekran</PresentationFormat>
  <Paragraphs>72</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Calibri</vt:lpstr>
      <vt:lpstr>Calibri Light</vt:lpstr>
      <vt:lpstr>Courier New</vt:lpstr>
      <vt:lpstr>Office Teması</vt:lpstr>
      <vt:lpstr>                BURSA TEKNİK ÜNİVERSİTESİ                   UZAY HAVACILIK VE SAVUNMA SANAYİ TOPLULUĞU</vt:lpstr>
      <vt:lpstr> UZAY HAVACILIK VE SAVUNMA SANAYİ  TOPLULUĞU</vt:lpstr>
      <vt:lpstr>UZAY HAVACILIK VE SAVUNMA SANAYİ  TOPLULUĞU</vt:lpstr>
      <vt:lpstr>UZAY HAVACILIK VE SAVUNMA SANAYİ  TOPLULUĞU</vt:lpstr>
      <vt:lpstr>UZAY HAVACILIK VE SAVUNMA SANAYİ  TOPLULUĞU</vt:lpstr>
      <vt:lpstr>UZAY HAVACILIK VE SAVUNMA SANAYİ  TOPLULUĞU</vt:lpstr>
      <vt:lpstr>UZAY HAVACILIK VE SAVUNMA SANAYİ  TOPLULUĞU</vt:lpstr>
      <vt:lpstr>UZAY HAVACILIK VE SAVUNMA SANAYİ  TOPLULUĞU</vt:lpstr>
      <vt:lpstr>UZAY HAVACILIK VE SAVUNMA SANAYİ  TOPLULUĞU</vt:lpstr>
      <vt:lpstr>UZAY HAVACILIK VE SAVUNMA SANAYİ  TOPLULUĞU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Berkan UNSAL</dc:creator>
  <cp:lastModifiedBy>Berkan UNSAL</cp:lastModifiedBy>
  <cp:revision>18</cp:revision>
  <dcterms:created xsi:type="dcterms:W3CDTF">2017-10-27T07:52:15Z</dcterms:created>
  <dcterms:modified xsi:type="dcterms:W3CDTF">2017-11-06T05:52:29Z</dcterms:modified>
</cp:coreProperties>
</file>