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65" r:id="rId3"/>
    <p:sldId id="264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C01D-A995-4AA5-8624-F6AC5280407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47F-91BE-4AF5-9D23-049B0ED14B5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C01D-A995-4AA5-8624-F6AC5280407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47F-91BE-4AF5-9D23-049B0ED14B5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1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C01D-A995-4AA5-8624-F6AC5280407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47F-91BE-4AF5-9D23-049B0ED14B5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1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C01D-A995-4AA5-8624-F6AC5280407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47F-91BE-4AF5-9D23-049B0ED14B5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C01D-A995-4AA5-8624-F6AC5280407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47F-91BE-4AF5-9D23-049B0ED14B5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1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C01D-A995-4AA5-8624-F6AC5280407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47F-91BE-4AF5-9D23-049B0ED14B5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6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C01D-A995-4AA5-8624-F6AC5280407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47F-91BE-4AF5-9D23-049B0ED14B5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5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C01D-A995-4AA5-8624-F6AC5280407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47F-91BE-4AF5-9D23-049B0ED14B5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2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C01D-A995-4AA5-8624-F6AC5280407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47F-91BE-4AF5-9D23-049B0ED14B5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0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C01D-A995-4AA5-8624-F6AC5280407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47F-91BE-4AF5-9D23-049B0ED14B5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4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C01D-A995-4AA5-8624-F6AC5280407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247F-91BE-4AF5-9D23-049B0ED14B5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0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EC01D-A995-4AA5-8624-F6AC5280407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B247F-91BE-4AF5-9D23-049B0ED14B5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4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" y="5966004"/>
            <a:ext cx="12192000" cy="89199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4" y="63745"/>
            <a:ext cx="2459421" cy="1106935"/>
          </a:xfrm>
          <a:prstGeom prst="rect">
            <a:avLst/>
          </a:prstGeom>
        </p:spPr>
      </p:pic>
      <p:grpSp>
        <p:nvGrpSpPr>
          <p:cNvPr id="45" name="Grup 44"/>
          <p:cNvGrpSpPr/>
          <p:nvPr/>
        </p:nvGrpSpPr>
        <p:grpSpPr>
          <a:xfrm>
            <a:off x="155575" y="1150646"/>
            <a:ext cx="2630932" cy="601433"/>
            <a:chOff x="149612" y="1259110"/>
            <a:chExt cx="2630932" cy="601433"/>
          </a:xfrm>
        </p:grpSpPr>
        <p:sp>
          <p:nvSpPr>
            <p:cNvPr id="10" name="Metin kutusu 9"/>
            <p:cNvSpPr txBox="1"/>
            <p:nvPr/>
          </p:nvSpPr>
          <p:spPr>
            <a:xfrm>
              <a:off x="487480" y="1359418"/>
              <a:ext cx="22930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200" b="1" dirty="0">
                  <a:solidFill>
                    <a:srgbClr val="4472C4">
                      <a:lumMod val="75000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Öğretim Üyeleri</a:t>
              </a: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49612" y="1259110"/>
              <a:ext cx="197069" cy="6014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B6276FB3-77D1-4DF8-852E-5EB1085DEBDA}"/>
              </a:ext>
            </a:extLst>
          </p:cNvPr>
          <p:cNvSpPr txBox="1">
            <a:spLocks/>
          </p:cNvSpPr>
          <p:nvPr/>
        </p:nvSpPr>
        <p:spPr>
          <a:xfrm>
            <a:off x="4270193" y="503808"/>
            <a:ext cx="5461194" cy="868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tr-TR" sz="3600" b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Segoe UI Semibold" panose="020B0702040204020203" pitchFamily="34" charset="0"/>
              </a:rPr>
              <a:t>Orman Mühendisliği</a:t>
            </a:r>
            <a:endParaRPr lang="en-US" sz="3600" b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Segoe UI Semibold" panose="020B0702040204020203" pitchFamily="34" charset="0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10752260" y="486602"/>
            <a:ext cx="9144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>
              <a:solidFill>
                <a:prstClr val="white"/>
              </a:solidFill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346681" y="1888068"/>
            <a:ext cx="8544671" cy="3178076"/>
            <a:chOff x="346681" y="1888068"/>
            <a:chExt cx="8544671" cy="3178076"/>
          </a:xfrm>
        </p:grpSpPr>
        <p:sp>
          <p:nvSpPr>
            <p:cNvPr id="23" name="Metin kutusu 22"/>
            <p:cNvSpPr txBox="1"/>
            <p:nvPr/>
          </p:nvSpPr>
          <p:spPr>
            <a:xfrm>
              <a:off x="346681" y="3031068"/>
              <a:ext cx="15242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000" b="1" dirty="0">
                  <a:solidFill>
                    <a:prstClr val="black"/>
                  </a:solidFill>
                </a:rPr>
                <a:t>Prof. Dr. </a:t>
              </a:r>
              <a:endParaRPr lang="tr-TR" sz="10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tr-TR" sz="1000" b="1" dirty="0" smtClean="0">
                  <a:solidFill>
                    <a:prstClr val="black"/>
                  </a:solidFill>
                </a:rPr>
                <a:t>Ebubekir GÜNDOĞDU (Başkan)</a:t>
              </a:r>
              <a:endParaRPr lang="tr-TR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24" name="Metin kutusu 23"/>
            <p:cNvSpPr txBox="1"/>
            <p:nvPr/>
          </p:nvSpPr>
          <p:spPr>
            <a:xfrm>
              <a:off x="1706648" y="3056958"/>
              <a:ext cx="16122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000" b="1" dirty="0">
                  <a:solidFill>
                    <a:prstClr val="black"/>
                  </a:solidFill>
                </a:rPr>
                <a:t>Prof. Dr. </a:t>
              </a:r>
              <a:endParaRPr lang="tr-TR" sz="10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tr-TR" sz="1000" b="1" dirty="0" smtClean="0">
                  <a:solidFill>
                    <a:prstClr val="black"/>
                  </a:solidFill>
                </a:rPr>
                <a:t>Abdullah Emin </a:t>
              </a:r>
              <a:r>
                <a:rPr lang="tr-TR" sz="1000" b="1" dirty="0">
                  <a:solidFill>
                    <a:prstClr val="black"/>
                  </a:solidFill>
                </a:rPr>
                <a:t>AKAY</a:t>
              </a:r>
            </a:p>
          </p:txBody>
        </p:sp>
        <p:sp>
          <p:nvSpPr>
            <p:cNvPr id="26" name="Metin kutusu 25"/>
            <p:cNvSpPr txBox="1"/>
            <p:nvPr/>
          </p:nvSpPr>
          <p:spPr>
            <a:xfrm>
              <a:off x="3306162" y="3035581"/>
              <a:ext cx="1234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000" b="1" dirty="0">
                  <a:solidFill>
                    <a:prstClr val="black"/>
                  </a:solidFill>
                </a:rPr>
                <a:t>Prof. Dr. </a:t>
              </a:r>
              <a:endParaRPr lang="tr-TR" sz="10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tr-TR" sz="1000" b="1" dirty="0" smtClean="0">
                  <a:solidFill>
                    <a:prstClr val="black"/>
                  </a:solidFill>
                </a:rPr>
                <a:t>Emin </a:t>
              </a:r>
              <a:r>
                <a:rPr lang="tr-TR" sz="1000" b="1" dirty="0">
                  <a:solidFill>
                    <a:prstClr val="black"/>
                  </a:solidFill>
                </a:rPr>
                <a:t>UĞURLU</a:t>
              </a:r>
            </a:p>
          </p:txBody>
        </p:sp>
        <p:sp>
          <p:nvSpPr>
            <p:cNvPr id="27" name="Metin kutusu 26"/>
            <p:cNvSpPr txBox="1"/>
            <p:nvPr/>
          </p:nvSpPr>
          <p:spPr>
            <a:xfrm>
              <a:off x="6070806" y="3056958"/>
              <a:ext cx="13088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000" b="1" dirty="0">
                  <a:solidFill>
                    <a:prstClr val="black"/>
                  </a:solidFill>
                </a:rPr>
                <a:t>Prof. Dr. </a:t>
              </a:r>
              <a:endParaRPr lang="tr-TR" sz="10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tr-TR" sz="1000" b="1" dirty="0" smtClean="0">
                  <a:solidFill>
                    <a:prstClr val="black"/>
                  </a:solidFill>
                </a:rPr>
                <a:t>Temel SARIYILDIZ</a:t>
              </a:r>
              <a:endParaRPr lang="tr-TR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28" name="Metin kutusu 27"/>
            <p:cNvSpPr txBox="1"/>
            <p:nvPr/>
          </p:nvSpPr>
          <p:spPr>
            <a:xfrm>
              <a:off x="4670251" y="3040779"/>
              <a:ext cx="1234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000" b="1" dirty="0">
                  <a:solidFill>
                    <a:prstClr val="black"/>
                  </a:solidFill>
                </a:rPr>
                <a:t>Prof. Dr. </a:t>
              </a:r>
              <a:endParaRPr lang="tr-TR" sz="10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tr-TR" sz="1000" b="1" dirty="0" smtClean="0">
                  <a:solidFill>
                    <a:prstClr val="black"/>
                  </a:solidFill>
                </a:rPr>
                <a:t>Mustafa </a:t>
              </a:r>
              <a:r>
                <a:rPr lang="tr-TR" sz="1000" b="1" dirty="0">
                  <a:solidFill>
                    <a:prstClr val="black"/>
                  </a:solidFill>
                </a:rPr>
                <a:t>YILMAZ</a:t>
              </a:r>
            </a:p>
          </p:txBody>
        </p:sp>
        <p:sp>
          <p:nvSpPr>
            <p:cNvPr id="29" name="Metin kutusu 28"/>
            <p:cNvSpPr txBox="1"/>
            <p:nvPr/>
          </p:nvSpPr>
          <p:spPr>
            <a:xfrm>
              <a:off x="363592" y="4645494"/>
              <a:ext cx="1420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b="1" dirty="0">
                  <a:solidFill>
                    <a:prstClr val="black"/>
                  </a:solidFill>
                </a:rPr>
                <a:t>Doç. Dr. Ali İhsan KADIOĞULLARI</a:t>
              </a:r>
              <a:endParaRPr lang="tr-TR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30" name="Metin kutusu 29"/>
            <p:cNvSpPr txBox="1"/>
            <p:nvPr/>
          </p:nvSpPr>
          <p:spPr>
            <a:xfrm>
              <a:off x="4546433" y="4629660"/>
              <a:ext cx="13088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000" b="1" dirty="0">
                  <a:solidFill>
                    <a:prstClr val="black"/>
                  </a:solidFill>
                </a:rPr>
                <a:t>Doç. Dr. </a:t>
              </a:r>
              <a:endParaRPr lang="tr-TR" sz="10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tr-TR" sz="1000" b="1" dirty="0" smtClean="0">
                  <a:solidFill>
                    <a:prstClr val="black"/>
                  </a:solidFill>
                </a:rPr>
                <a:t>Oğuzhan </a:t>
              </a:r>
              <a:r>
                <a:rPr lang="tr-TR" sz="1000" b="1" dirty="0">
                  <a:solidFill>
                    <a:prstClr val="black"/>
                  </a:solidFill>
                </a:rPr>
                <a:t>SARIKAYA</a:t>
              </a:r>
            </a:p>
          </p:txBody>
        </p:sp>
        <p:sp>
          <p:nvSpPr>
            <p:cNvPr id="31" name="Metin kutusu 30"/>
            <p:cNvSpPr txBox="1"/>
            <p:nvPr/>
          </p:nvSpPr>
          <p:spPr>
            <a:xfrm>
              <a:off x="3067638" y="4619868"/>
              <a:ext cx="1458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000" b="1" dirty="0">
                  <a:solidFill>
                    <a:prstClr val="black"/>
                  </a:solidFill>
                </a:rPr>
                <a:t>Doç. Dr. </a:t>
              </a:r>
              <a:endParaRPr lang="tr-TR" sz="10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tr-TR" sz="1000" b="1" dirty="0" err="1" smtClean="0">
                  <a:solidFill>
                    <a:prstClr val="black"/>
                  </a:solidFill>
                </a:rPr>
                <a:t>Neşat</a:t>
              </a:r>
              <a:r>
                <a:rPr lang="tr-TR" sz="1000" b="1" dirty="0" smtClean="0">
                  <a:solidFill>
                    <a:prstClr val="black"/>
                  </a:solidFill>
                </a:rPr>
                <a:t> ERKAN</a:t>
              </a:r>
              <a:endParaRPr lang="tr-TR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32" name="Metin kutusu 31"/>
            <p:cNvSpPr txBox="1"/>
            <p:nvPr/>
          </p:nvSpPr>
          <p:spPr>
            <a:xfrm>
              <a:off x="1750648" y="4601003"/>
              <a:ext cx="1383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000" b="1" dirty="0">
                  <a:solidFill>
                    <a:prstClr val="black"/>
                  </a:solidFill>
                </a:rPr>
                <a:t>Doç. Dr. Ayşe Gül SARIKAYA</a:t>
              </a:r>
            </a:p>
          </p:txBody>
        </p:sp>
        <p:sp>
          <p:nvSpPr>
            <p:cNvPr id="33" name="Metin kutusu 32"/>
            <p:cNvSpPr txBox="1"/>
            <p:nvPr/>
          </p:nvSpPr>
          <p:spPr>
            <a:xfrm>
              <a:off x="7279065" y="3117723"/>
              <a:ext cx="16122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000" b="1" dirty="0">
                  <a:solidFill>
                    <a:prstClr val="black"/>
                  </a:solidFill>
                </a:rPr>
                <a:t>Prof. Dr. </a:t>
              </a:r>
              <a:endParaRPr lang="tr-TR" sz="10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tr-TR" sz="1000" b="1" dirty="0" smtClean="0">
                  <a:solidFill>
                    <a:prstClr val="black"/>
                  </a:solidFill>
                </a:rPr>
                <a:t>Turan SÖNMEZ</a:t>
              </a:r>
              <a:endParaRPr lang="tr-TR" sz="1000" b="1" dirty="0">
                <a:solidFill>
                  <a:prstClr val="black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21" y="1888068"/>
              <a:ext cx="1143000" cy="1143000"/>
            </a:xfrm>
            <a:prstGeom prst="ellipse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8" name="Picture 4" descr="http://depo.btu.edu.tr/img/profil_resim/1419434582profil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413" y="1913957"/>
              <a:ext cx="1143000" cy="1143001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depo.btu.edu.tr/img/profil_resim/1462348537Emin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772" y="1913957"/>
              <a:ext cx="1143000" cy="1143001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depo.btu.edu.tr/img/profil_resim/1432898274MY_Rsm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084" y="1931576"/>
              <a:ext cx="1143000" cy="1143001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depo.btu.edu.tr/img/profil_resim/1514874764IMG_586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162" y="1913956"/>
              <a:ext cx="1143000" cy="1143001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depo.btu.edu.tr/img/profil_resim/1476884794ben2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275" y="1913957"/>
              <a:ext cx="1143000" cy="1143001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depo.btu.edu.tr/img/profil_resim/1544083977.jpe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38" y="3445575"/>
              <a:ext cx="1143000" cy="1143001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://depo.btu.edu.tr/img/profil_resim/1550044208.jpe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945" y="3476867"/>
              <a:ext cx="1143000" cy="1143001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://depo.btu.edu.tr/img/profil_resim/1520598889.jpe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424" y="3476867"/>
              <a:ext cx="1143000" cy="1143001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://depo.btu.edu.tr/img/profil_resim/1566894383.jpe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979" y="3502493"/>
              <a:ext cx="1143000" cy="1143001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7" name="Picture 23" descr="http://depo.btu.edu.tr/img/profil_resim/1538989950.jpe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162" y="3502492"/>
              <a:ext cx="1143000" cy="1143001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Metin kutusu 51"/>
            <p:cNvSpPr txBox="1"/>
            <p:nvPr/>
          </p:nvSpPr>
          <p:spPr>
            <a:xfrm>
              <a:off x="5904267" y="4666034"/>
              <a:ext cx="13088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000" b="1" dirty="0">
                  <a:solidFill>
                    <a:prstClr val="black"/>
                  </a:solidFill>
                </a:rPr>
                <a:t>Dr. </a:t>
              </a:r>
              <a:r>
                <a:rPr lang="tr-TR" sz="1000" b="1" dirty="0" err="1">
                  <a:solidFill>
                    <a:prstClr val="black"/>
                  </a:solidFill>
                </a:rPr>
                <a:t>Öğr</a:t>
              </a:r>
              <a:r>
                <a:rPr lang="tr-TR" sz="1000" b="1" dirty="0">
                  <a:solidFill>
                    <a:prstClr val="black"/>
                  </a:solidFill>
                </a:rPr>
                <a:t>. Üyesi Esin ERDOĞAN YÜKSEL</a:t>
              </a:r>
            </a:p>
          </p:txBody>
        </p:sp>
        <p:sp>
          <p:nvSpPr>
            <p:cNvPr id="53" name="Metin kutusu 52"/>
            <p:cNvSpPr txBox="1"/>
            <p:nvPr/>
          </p:nvSpPr>
          <p:spPr>
            <a:xfrm>
              <a:off x="7430805" y="4645494"/>
              <a:ext cx="13088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000" b="1" dirty="0">
                  <a:solidFill>
                    <a:prstClr val="black"/>
                  </a:solidFill>
                </a:rPr>
                <a:t>Dr. </a:t>
              </a:r>
              <a:r>
                <a:rPr lang="tr-TR" sz="1000" b="1" dirty="0" err="1">
                  <a:solidFill>
                    <a:prstClr val="black"/>
                  </a:solidFill>
                </a:rPr>
                <a:t>Öğr</a:t>
              </a:r>
              <a:r>
                <a:rPr lang="tr-TR" sz="1000" b="1" dirty="0">
                  <a:solidFill>
                    <a:prstClr val="black"/>
                  </a:solidFill>
                </a:rPr>
                <a:t>. Üyesi </a:t>
              </a:r>
              <a:endParaRPr lang="tr-TR" sz="10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tr-TR" sz="1000" b="1" dirty="0" smtClean="0">
                  <a:solidFill>
                    <a:prstClr val="black"/>
                  </a:solidFill>
                </a:rPr>
                <a:t>Salih </a:t>
              </a:r>
              <a:r>
                <a:rPr lang="tr-TR" sz="1000" b="1" dirty="0">
                  <a:solidFill>
                    <a:prstClr val="black"/>
                  </a:solidFill>
                </a:rPr>
                <a:t>PARLAK</a:t>
              </a:r>
            </a:p>
          </p:txBody>
        </p:sp>
        <p:pic>
          <p:nvPicPr>
            <p:cNvPr id="1049" name="Picture 25" descr="http://depo.btu.edu.tr/img/profil_resim/1445866392Salih%20Parlak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708" y="3502491"/>
              <a:ext cx="1143000" cy="1143001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AutoShape 35" descr="PPT - BİYOÇEŞİTLİLİK PowerPoint Presentation, free download - I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69" y="19139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38" descr="Ormanlar akciğerlerimizdir! Çocuğunuzun yüreğinde ağaç &amp; orman ...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69" y="4107441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8" y="5066144"/>
            <a:ext cx="3895725" cy="115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4" y="5066144"/>
            <a:ext cx="4007623" cy="115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9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" y="5966004"/>
            <a:ext cx="12192000" cy="89199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4" y="63745"/>
            <a:ext cx="2459421" cy="1106935"/>
          </a:xfrm>
          <a:prstGeom prst="rect">
            <a:avLst/>
          </a:prstGeom>
        </p:spPr>
      </p:pic>
      <p:grpSp>
        <p:nvGrpSpPr>
          <p:cNvPr id="45" name="Grup 44"/>
          <p:cNvGrpSpPr/>
          <p:nvPr/>
        </p:nvGrpSpPr>
        <p:grpSpPr>
          <a:xfrm>
            <a:off x="149612" y="1401002"/>
            <a:ext cx="3466160" cy="601433"/>
            <a:chOff x="149612" y="1259110"/>
            <a:chExt cx="3466160" cy="601433"/>
          </a:xfrm>
        </p:grpSpPr>
        <p:sp>
          <p:nvSpPr>
            <p:cNvPr id="10" name="Metin kutusu 9"/>
            <p:cNvSpPr txBox="1"/>
            <p:nvPr/>
          </p:nvSpPr>
          <p:spPr>
            <a:xfrm>
              <a:off x="487480" y="1359418"/>
              <a:ext cx="312829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200" b="1" dirty="0" smtClean="0">
                  <a:solidFill>
                    <a:srgbClr val="4472C4">
                      <a:lumMod val="75000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Lisansüstü Programlar</a:t>
              </a:r>
              <a:endParaRPr lang="tr-TR" sz="2200" b="1" dirty="0">
                <a:solidFill>
                  <a:srgbClr val="4472C4">
                    <a:lumMod val="7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49612" y="1259110"/>
              <a:ext cx="197069" cy="6014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B6276FB3-77D1-4DF8-852E-5EB1085DEBDA}"/>
              </a:ext>
            </a:extLst>
          </p:cNvPr>
          <p:cNvSpPr txBox="1">
            <a:spLocks/>
          </p:cNvSpPr>
          <p:nvPr/>
        </p:nvSpPr>
        <p:spPr>
          <a:xfrm>
            <a:off x="4270193" y="503808"/>
            <a:ext cx="5461194" cy="868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tr-TR" sz="3600" b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Segoe UI Semibold" panose="020B0702040204020203" pitchFamily="34" charset="0"/>
              </a:rPr>
              <a:t>Orman Mühendisliği</a:t>
            </a:r>
            <a:endParaRPr lang="en-US" sz="3600" b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Segoe UI Semibold" panose="020B0702040204020203" pitchFamily="34" charset="0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10752260" y="486602"/>
            <a:ext cx="9144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>
              <a:solidFill>
                <a:prstClr val="white"/>
              </a:solidFill>
            </a:endParaRPr>
          </a:p>
        </p:txBody>
      </p:sp>
      <p:sp>
        <p:nvSpPr>
          <p:cNvPr id="41" name="AutoShape 35" descr="PPT - BİYOÇEŞİTLİLİK PowerPoint Presentation, free download - I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69" y="19139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38" descr="Ormanlar akciğerlerimizdir! Çocuğunuzun yüreğinde ağaç &amp; orma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69" y="4107441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8" y="5066144"/>
            <a:ext cx="3895725" cy="115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4" y="5066144"/>
            <a:ext cx="4007623" cy="115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671782" y="2030660"/>
            <a:ext cx="72803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FF0000"/>
                </a:solidFill>
              </a:rPr>
              <a:t>Orman Mühendisliği YL –Türkçe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FF0000"/>
                </a:solidFill>
              </a:rPr>
              <a:t>Orman Mühendisliği YL –İngilizce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FF0000"/>
                </a:solidFill>
              </a:rPr>
              <a:t>Orman Mühendisliği Doktora –Türkçe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FF0000"/>
                </a:solidFill>
              </a:rPr>
              <a:t>Orman Mühendisliği Doktora –İngilizce (Başvuru sürecinde)</a:t>
            </a:r>
          </a:p>
        </p:txBody>
      </p:sp>
    </p:spTree>
    <p:extLst>
      <p:ext uri="{BB962C8B-B14F-4D97-AF65-F5344CB8AC3E}">
        <p14:creationId xmlns:p14="http://schemas.microsoft.com/office/powerpoint/2010/main" val="31832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" y="5966004"/>
            <a:ext cx="12192000" cy="89199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4" y="63745"/>
            <a:ext cx="2459421" cy="1106935"/>
          </a:xfrm>
          <a:prstGeom prst="rect">
            <a:avLst/>
          </a:prstGeom>
        </p:spPr>
      </p:pic>
      <p:grpSp>
        <p:nvGrpSpPr>
          <p:cNvPr id="45" name="Grup 44"/>
          <p:cNvGrpSpPr/>
          <p:nvPr/>
        </p:nvGrpSpPr>
        <p:grpSpPr>
          <a:xfrm>
            <a:off x="149612" y="1401002"/>
            <a:ext cx="2146376" cy="601433"/>
            <a:chOff x="149612" y="1259110"/>
            <a:chExt cx="2146376" cy="601433"/>
          </a:xfrm>
        </p:grpSpPr>
        <p:sp>
          <p:nvSpPr>
            <p:cNvPr id="10" name="Metin kutusu 9"/>
            <p:cNvSpPr txBox="1"/>
            <p:nvPr/>
          </p:nvSpPr>
          <p:spPr>
            <a:xfrm>
              <a:off x="487480" y="1359418"/>
              <a:ext cx="18085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200" b="1" dirty="0">
                  <a:solidFill>
                    <a:srgbClr val="4472C4">
                      <a:lumMod val="75000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</a:t>
              </a:r>
              <a:r>
                <a:rPr lang="tr-TR" sz="2200" b="1" dirty="0" smtClean="0">
                  <a:solidFill>
                    <a:srgbClr val="4472C4">
                      <a:lumMod val="75000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ilim Dalları</a:t>
              </a:r>
              <a:endParaRPr lang="tr-TR" sz="2200" b="1" dirty="0">
                <a:solidFill>
                  <a:srgbClr val="4472C4">
                    <a:lumMod val="7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49612" y="1259110"/>
              <a:ext cx="197069" cy="6014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B6276FB3-77D1-4DF8-852E-5EB1085DEBDA}"/>
              </a:ext>
            </a:extLst>
          </p:cNvPr>
          <p:cNvSpPr txBox="1">
            <a:spLocks/>
          </p:cNvSpPr>
          <p:nvPr/>
        </p:nvSpPr>
        <p:spPr>
          <a:xfrm>
            <a:off x="4270193" y="503808"/>
            <a:ext cx="5461194" cy="868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tr-TR" sz="3600" b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Segoe UI Semibold" panose="020B0702040204020203" pitchFamily="34" charset="0"/>
              </a:rPr>
              <a:t>Orman Mühendisliği</a:t>
            </a:r>
            <a:endParaRPr lang="en-US" sz="3600" b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Segoe UI Semibold" panose="020B0702040204020203" pitchFamily="34" charset="0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10752260" y="486602"/>
            <a:ext cx="9144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>
              <a:solidFill>
                <a:prstClr val="white"/>
              </a:solidFill>
            </a:endParaRPr>
          </a:p>
        </p:txBody>
      </p:sp>
      <p:sp>
        <p:nvSpPr>
          <p:cNvPr id="41" name="AutoShape 35" descr="PPT - BİYOÇEŞİTLİLİK PowerPoint Presentation, free download - I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69" y="19139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38" descr="Ormanlar akciğerlerimizdir! Çocuğunuzun yüreğinde ağaç &amp; orma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69" y="4107441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4" y="5066144"/>
            <a:ext cx="4007623" cy="115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Resim 38"/>
          <p:cNvPicPr>
            <a:picLocks noChangeAspect="1"/>
          </p:cNvPicPr>
          <p:nvPr/>
        </p:nvPicPr>
        <p:blipFill rotWithShape="1">
          <a:blip r:embed="rId7"/>
          <a:srcRect l="34067" t="22264" r="20705" b="16071"/>
          <a:stretch/>
        </p:blipFill>
        <p:spPr>
          <a:xfrm>
            <a:off x="2810552" y="1501310"/>
            <a:ext cx="6791227" cy="520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" y="5966004"/>
            <a:ext cx="12192000" cy="89199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4" y="63745"/>
            <a:ext cx="2459421" cy="1106935"/>
          </a:xfrm>
          <a:prstGeom prst="rect">
            <a:avLst/>
          </a:prstGeom>
        </p:spPr>
      </p:pic>
      <p:grpSp>
        <p:nvGrpSpPr>
          <p:cNvPr id="45" name="Grup 44"/>
          <p:cNvGrpSpPr/>
          <p:nvPr/>
        </p:nvGrpSpPr>
        <p:grpSpPr>
          <a:xfrm>
            <a:off x="149612" y="1401002"/>
            <a:ext cx="2605348" cy="601433"/>
            <a:chOff x="149612" y="1259110"/>
            <a:chExt cx="2605348" cy="601433"/>
          </a:xfrm>
        </p:grpSpPr>
        <p:sp>
          <p:nvSpPr>
            <p:cNvPr id="10" name="Metin kutusu 9"/>
            <p:cNvSpPr txBox="1"/>
            <p:nvPr/>
          </p:nvSpPr>
          <p:spPr>
            <a:xfrm>
              <a:off x="487480" y="1359418"/>
              <a:ext cx="22674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200" b="1" dirty="0" smtClean="0">
                  <a:solidFill>
                    <a:srgbClr val="4472C4">
                      <a:lumMod val="75000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Öğrenci Sayıları</a:t>
              </a:r>
              <a:endParaRPr lang="tr-TR" sz="2200" b="1" dirty="0">
                <a:solidFill>
                  <a:srgbClr val="4472C4">
                    <a:lumMod val="7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49612" y="1259110"/>
              <a:ext cx="197069" cy="6014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B6276FB3-77D1-4DF8-852E-5EB1085DEBDA}"/>
              </a:ext>
            </a:extLst>
          </p:cNvPr>
          <p:cNvSpPr txBox="1">
            <a:spLocks/>
          </p:cNvSpPr>
          <p:nvPr/>
        </p:nvSpPr>
        <p:spPr>
          <a:xfrm>
            <a:off x="4270193" y="503808"/>
            <a:ext cx="5461194" cy="868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tr-TR" sz="3600" b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Segoe UI Semibold" panose="020B0702040204020203" pitchFamily="34" charset="0"/>
              </a:rPr>
              <a:t>Orman Mühendisliği</a:t>
            </a:r>
            <a:endParaRPr lang="en-US" sz="3600" b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Segoe UI Semibold" panose="020B0702040204020203" pitchFamily="34" charset="0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10752260" y="486602"/>
            <a:ext cx="9144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>
              <a:solidFill>
                <a:prstClr val="white"/>
              </a:solidFill>
            </a:endParaRPr>
          </a:p>
        </p:txBody>
      </p:sp>
      <p:sp>
        <p:nvSpPr>
          <p:cNvPr id="41" name="AutoShape 35" descr="PPT - BİYOÇEŞİTLİLİK PowerPoint Presentation, free download - I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69" y="19139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38" descr="Ormanlar akciğerlerimizdir! Çocuğunuzun yüreğinde ağaç &amp; orma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69" y="4107441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4" y="5066144"/>
            <a:ext cx="4007623" cy="115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49611" y="2429078"/>
            <a:ext cx="8671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FF0000"/>
                </a:solidFill>
              </a:rPr>
              <a:t>Orman Mühendisliği YL –Türkçe/ Öğrenci sayısı 107 (61 aktif)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FF0000"/>
                </a:solidFill>
              </a:rPr>
              <a:t>Orman Mühendisliği YL –İngilizce (2020 Bahar-1 öğrenci)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FF0000"/>
                </a:solidFill>
              </a:rPr>
              <a:t>Orman Mühendisliği Doktora –Türkçe /Öğrenci sayısı 15</a:t>
            </a:r>
          </a:p>
        </p:txBody>
      </p:sp>
    </p:spTree>
    <p:extLst>
      <p:ext uri="{BB962C8B-B14F-4D97-AF65-F5344CB8AC3E}">
        <p14:creationId xmlns:p14="http://schemas.microsoft.com/office/powerpoint/2010/main" val="14647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" y="5966004"/>
            <a:ext cx="12192000" cy="89199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4" y="63745"/>
            <a:ext cx="2459421" cy="1106935"/>
          </a:xfrm>
          <a:prstGeom prst="rect">
            <a:avLst/>
          </a:prstGeom>
        </p:spPr>
      </p:pic>
      <p:grpSp>
        <p:nvGrpSpPr>
          <p:cNvPr id="45" name="Grup 44"/>
          <p:cNvGrpSpPr/>
          <p:nvPr/>
        </p:nvGrpSpPr>
        <p:grpSpPr>
          <a:xfrm>
            <a:off x="149612" y="1401002"/>
            <a:ext cx="1556407" cy="601433"/>
            <a:chOff x="149612" y="1259110"/>
            <a:chExt cx="1556407" cy="601433"/>
          </a:xfrm>
        </p:grpSpPr>
        <p:sp>
          <p:nvSpPr>
            <p:cNvPr id="10" name="Metin kutusu 9"/>
            <p:cNvSpPr txBox="1"/>
            <p:nvPr/>
          </p:nvSpPr>
          <p:spPr>
            <a:xfrm>
              <a:off x="487480" y="1359418"/>
              <a:ext cx="121853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200" b="1" dirty="0" smtClean="0">
                  <a:solidFill>
                    <a:srgbClr val="4472C4">
                      <a:lumMod val="75000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Projeler</a:t>
              </a:r>
              <a:endParaRPr lang="tr-TR" sz="2200" b="1" dirty="0">
                <a:solidFill>
                  <a:srgbClr val="4472C4">
                    <a:lumMod val="7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49612" y="1259110"/>
              <a:ext cx="197069" cy="6014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B6276FB3-77D1-4DF8-852E-5EB1085DEBDA}"/>
              </a:ext>
            </a:extLst>
          </p:cNvPr>
          <p:cNvSpPr txBox="1">
            <a:spLocks/>
          </p:cNvSpPr>
          <p:nvPr/>
        </p:nvSpPr>
        <p:spPr>
          <a:xfrm>
            <a:off x="4270193" y="503808"/>
            <a:ext cx="5461194" cy="868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tr-TR" sz="3600" b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Segoe UI Semibold" panose="020B0702040204020203" pitchFamily="34" charset="0"/>
              </a:rPr>
              <a:t>Orman Mühendisliği</a:t>
            </a:r>
            <a:endParaRPr lang="en-US" sz="3600" b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Segoe UI Semibold" panose="020B0702040204020203" pitchFamily="34" charset="0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10752260" y="486602"/>
            <a:ext cx="9144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>
              <a:solidFill>
                <a:prstClr val="white"/>
              </a:solidFill>
            </a:endParaRPr>
          </a:p>
        </p:txBody>
      </p:sp>
      <p:sp>
        <p:nvSpPr>
          <p:cNvPr id="41" name="AutoShape 35" descr="PPT - BİYOÇEŞİTLİLİK PowerPoint Presentation, free download - I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69" y="19139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38" descr="Ormanlar akciğerlerimizdir! Çocuğunuzun yüreğinde ağaç &amp; orma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69" y="4107441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4" y="5066144"/>
            <a:ext cx="4007623" cy="115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41819"/>
              </p:ext>
            </p:extLst>
          </p:nvPr>
        </p:nvGraphicFramePr>
        <p:xfrm>
          <a:off x="160211" y="2206055"/>
          <a:ext cx="8977745" cy="4228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9002">
                  <a:extLst>
                    <a:ext uri="{9D8B030D-6E8A-4147-A177-3AD203B41FA5}">
                      <a16:colId xmlns:a16="http://schemas.microsoft.com/office/drawing/2014/main" val="545248049"/>
                    </a:ext>
                  </a:extLst>
                </a:gridCol>
                <a:gridCol w="1161487">
                  <a:extLst>
                    <a:ext uri="{9D8B030D-6E8A-4147-A177-3AD203B41FA5}">
                      <a16:colId xmlns:a16="http://schemas.microsoft.com/office/drawing/2014/main" val="3825704206"/>
                    </a:ext>
                  </a:extLst>
                </a:gridCol>
                <a:gridCol w="5847256">
                  <a:extLst>
                    <a:ext uri="{9D8B030D-6E8A-4147-A177-3AD203B41FA5}">
                      <a16:colId xmlns:a16="http://schemas.microsoft.com/office/drawing/2014/main" val="3030841993"/>
                    </a:ext>
                  </a:extLst>
                </a:gridCol>
              </a:tblGrid>
              <a:tr h="204455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 dirty="0">
                          <a:effectLst/>
                        </a:rPr>
                        <a:t>Prof. Dr. Temel SARIYILDIZ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u="none" strike="noStrike">
                          <a:effectLst/>
                        </a:rPr>
                        <a:t>BAP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>
                          <a:effectLst/>
                        </a:rPr>
                        <a:t>Yükselti ve Bakının Uludağ Göknarı'nın Ölü Örtü Miktarı, Toprak Özellikleri ve Toprak Organik Karbon ve Toplam Azot Depolama Kapasitesi Üzerine Etkisinin Araştırılması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3884922594"/>
                  </a:ext>
                </a:extLst>
              </a:tr>
              <a:tr h="102228"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>
                          <a:effectLst/>
                        </a:rPr>
                        <a:t>Prof. Dr. Temel SARIYILDIZ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u="none" strike="noStrike">
                          <a:effectLst/>
                        </a:rPr>
                        <a:t>BAP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>
                          <a:effectLst/>
                        </a:rPr>
                        <a:t>Bursa Bölgesi Anadolu Kestanesi Ormanlarının Dağılışı ve Yetişme Ortamı Özelliklerinin Belirlenmesi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777280777"/>
                  </a:ext>
                </a:extLst>
              </a:tr>
              <a:tr h="204455"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>
                          <a:effectLst/>
                        </a:rPr>
                        <a:t>Prof. Dr. Temel SARIYILDIZ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u="none" strike="noStrike">
                          <a:effectLst/>
                        </a:rPr>
                        <a:t>Tübitak 1002 Hızlı Destek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>
                          <a:effectLst/>
                        </a:rPr>
                        <a:t>Bursa, Karacabey Subasar (Longoz) Orman Topraklarında Depolanan Organik Karbon Miktarının Çevresi Alanlarıyla (Karasal Orman, Tarım, Otlak Ve Kumul) Karsılastırılması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1525656615"/>
                  </a:ext>
                </a:extLst>
              </a:tr>
              <a:tr h="102228"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>
                          <a:effectLst/>
                        </a:rPr>
                        <a:t>Prof. Dr. Temel SARIYILDIZ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u="none" strike="noStrike">
                          <a:effectLst/>
                        </a:rPr>
                        <a:t>BAP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>
                          <a:effectLst/>
                        </a:rPr>
                        <a:t>Bursa Karacabey Subasar Ormanlarında Ölü Örtü Dinamiğinin  Araştırılması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760608806"/>
                  </a:ext>
                </a:extLst>
              </a:tr>
              <a:tr h="204455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>
                          <a:effectLst/>
                        </a:rPr>
                        <a:t>Prof. Dr. Emin UĞURLU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>
                          <a:effectLst/>
                        </a:rPr>
                        <a:t>BAP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>
                          <a:effectLst/>
                        </a:rPr>
                        <a:t>Uludağ’da (Bursa) Yayılış Gösteren Abies nordmanniana (Steven) Spach subsp. bornmuelleriana (Mattf) Coode&amp;Cullen Ormanlarının Bitki Sosyolojisi Yönünden Araştırılması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1330815699"/>
                  </a:ext>
                </a:extLst>
              </a:tr>
              <a:tr h="102228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>
                          <a:effectLst/>
                        </a:rPr>
                        <a:t>Prof. Dr. Emin UĞURLU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u="none" strike="noStrike">
                          <a:effectLst/>
                        </a:rPr>
                        <a:t>BAP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>
                          <a:effectLst/>
                        </a:rPr>
                        <a:t>Uludağ (Bursa)'ın Mevsimsel Gölcüklerinin Flora ve Vejetasyonu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1613030373"/>
                  </a:ext>
                </a:extLst>
              </a:tr>
              <a:tr h="306682"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>
                          <a:effectLst/>
                        </a:rPr>
                        <a:t>Doç. Dr. Oğuzhan SARIKAYA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u="none" strike="noStrike">
                          <a:effectLst/>
                        </a:rPr>
                        <a:t>Tübitak 1001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 dirty="0">
                          <a:effectLst/>
                        </a:rPr>
                        <a:t>Akdeniz Orman Bahçıvanının [</a:t>
                      </a:r>
                      <a:r>
                        <a:rPr lang="tr-TR" sz="800" u="none" strike="noStrike" dirty="0" err="1">
                          <a:effectLst/>
                        </a:rPr>
                        <a:t>Tomicus</a:t>
                      </a:r>
                      <a:r>
                        <a:rPr lang="tr-TR" sz="800" u="none" strike="noStrike" dirty="0">
                          <a:effectLst/>
                        </a:rPr>
                        <a:t> </a:t>
                      </a:r>
                      <a:r>
                        <a:rPr lang="tr-TR" sz="800" u="none" strike="noStrike" dirty="0" err="1">
                          <a:effectLst/>
                        </a:rPr>
                        <a:t>destruens</a:t>
                      </a:r>
                      <a:r>
                        <a:rPr lang="tr-TR" sz="800" u="none" strike="noStrike" dirty="0">
                          <a:effectLst/>
                        </a:rPr>
                        <a:t> (</a:t>
                      </a:r>
                      <a:r>
                        <a:rPr lang="tr-TR" sz="800" u="none" strike="noStrike" dirty="0" err="1">
                          <a:effectLst/>
                        </a:rPr>
                        <a:t>Wollaston</a:t>
                      </a:r>
                      <a:r>
                        <a:rPr lang="tr-TR" sz="800" u="none" strike="noStrike" dirty="0">
                          <a:effectLst/>
                        </a:rPr>
                        <a:t>) (</a:t>
                      </a:r>
                      <a:r>
                        <a:rPr lang="tr-TR" sz="800" u="none" strike="noStrike" dirty="0" err="1">
                          <a:effectLst/>
                        </a:rPr>
                        <a:t>Col</a:t>
                      </a:r>
                      <a:r>
                        <a:rPr lang="tr-TR" sz="800" u="none" strike="noStrike" dirty="0">
                          <a:effectLst/>
                        </a:rPr>
                        <a:t>.:</a:t>
                      </a:r>
                      <a:r>
                        <a:rPr lang="tr-TR" sz="800" u="none" strike="noStrike" dirty="0" err="1">
                          <a:effectLst/>
                        </a:rPr>
                        <a:t>Scolytinae</a:t>
                      </a:r>
                      <a:r>
                        <a:rPr lang="tr-TR" sz="800" u="none" strike="noStrike" dirty="0">
                          <a:effectLst/>
                        </a:rPr>
                        <a:t>)] Türkiye Çam Ormanlarındaki Yayılışı İle Tür İçi Genetik Çeşitliliğinin Tespiti ve İklim Değişikliğinin Gelecekteki Yayılış Alanı Üzerine Etkilerinin Belirlenmesi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3170117517"/>
                  </a:ext>
                </a:extLst>
              </a:tr>
              <a:tr h="204455"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>
                          <a:effectLst/>
                        </a:rPr>
                        <a:t>Doç. Dr. Oğuzhan SARIKAYA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u="none" strike="noStrike">
                          <a:effectLst/>
                        </a:rPr>
                        <a:t>Resmi Kurum Projeleri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>
                          <a:effectLst/>
                        </a:rPr>
                        <a:t>Leptoglossus occidentalis (Heidemann. 1910) İle Kimyasal Savaş Olanaklarının Araştırılması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4268773865"/>
                  </a:ext>
                </a:extLst>
              </a:tr>
              <a:tr h="204455"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>
                          <a:effectLst/>
                        </a:rPr>
                        <a:t>Prof. Dr. Abdullah Emin AKAY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u="none" strike="noStrike">
                          <a:effectLst/>
                        </a:rPr>
                        <a:t>BAP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>
                          <a:effectLst/>
                        </a:rPr>
                        <a:t>Endüstriyel Ormanlarda Yürütülen Mekanik Üretim Çalışmalarında Makine Kaynaklı Başlıca Fiziksel Risk Faktörlerinin Değerlendirilmesi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722257198"/>
                  </a:ext>
                </a:extLst>
              </a:tr>
              <a:tr h="204455"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>
                          <a:effectLst/>
                        </a:rPr>
                        <a:t>Prof. Dr. Abdullah Emin AKAY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u="none" strike="noStrike">
                          <a:effectLst/>
                        </a:rPr>
                        <a:t>Tübitak 1002 Hızlı Destek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 dirty="0">
                          <a:effectLst/>
                        </a:rPr>
                        <a:t>Odun Hammaddesi Üretiminde Motorlu Testere Kaynaklı </a:t>
                      </a:r>
                      <a:r>
                        <a:rPr lang="tr-TR" sz="800" u="none" strike="noStrike" dirty="0" err="1">
                          <a:effectLst/>
                        </a:rPr>
                        <a:t>Antropojenik</a:t>
                      </a:r>
                      <a:r>
                        <a:rPr lang="tr-TR" sz="800" u="none" strike="noStrike" dirty="0">
                          <a:effectLst/>
                        </a:rPr>
                        <a:t> Gürültü Yayılımının CBS Teknikleri Kullanılarak Modellenmesi.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1133262904"/>
                  </a:ext>
                </a:extLst>
              </a:tr>
              <a:tr h="204455"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 dirty="0">
                          <a:effectLst/>
                        </a:rPr>
                        <a:t>Prof. Dr. Abdullah Emin AKAY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u="none" strike="noStrike">
                          <a:effectLst/>
                        </a:rPr>
                        <a:t>Tübitak 1002 Hızlı Destek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 dirty="0">
                          <a:effectLst/>
                        </a:rPr>
                        <a:t>Taşınabilir Vinç ile Entegre Küçük Ölçekli Hava Hattının Bölmeden Çıkarma  Çalışmalarında Uygulanması ve Sistemin Verim Açısından Değerlendirilmesi</a:t>
                      </a:r>
                      <a:endParaRPr lang="tr-TR" sz="8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2480931155"/>
                  </a:ext>
                </a:extLst>
              </a:tr>
              <a:tr h="204455"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>
                          <a:effectLst/>
                        </a:rPr>
                        <a:t>Prof. Dr. Abdullah Emin AKAY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u="none" strike="noStrike">
                          <a:effectLst/>
                        </a:rPr>
                        <a:t>BAP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>
                          <a:effectLst/>
                        </a:rPr>
                        <a:t>Orman Alanlarındaki Açık Maden İşletmelerinin Haritalanmasında İHA-tabanlı 3-Boyutlu Verilerin Kullanılması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2896158948"/>
                  </a:ext>
                </a:extLst>
              </a:tr>
              <a:tr h="204455"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>
                          <a:effectLst/>
                        </a:rPr>
                        <a:t>Dr. Öğr. Üyesi Salih PARLAK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u="none" strike="noStrike">
                          <a:effectLst/>
                        </a:rPr>
                        <a:t>Resmi Kurum Projeleri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>
                          <a:effectLst/>
                        </a:rPr>
                        <a:t>İğne Yapraklı Türlerde Boş Tohum Oluşumu Ve Dağılımının Tespiti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2191119206"/>
                  </a:ext>
                </a:extLst>
              </a:tr>
              <a:tr h="204455"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>
                          <a:effectLst/>
                        </a:rPr>
                        <a:t>Dr. Öğr. Üyesi Salih PARLAK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u="none" strike="noStrike">
                          <a:effectLst/>
                        </a:rPr>
                        <a:t>Resmi Kurum Projeleri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>
                          <a:effectLst/>
                        </a:rPr>
                        <a:t>Leptoglossus occidentalis (Heidemann) İle Mücadelede Termal Kaynaklı Tuzak Geliştirilmesi ve Etkinliklerinin Belirlenmesi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3191060781"/>
                  </a:ext>
                </a:extLst>
              </a:tr>
              <a:tr h="204455"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u="none" strike="noStrike">
                          <a:effectLst/>
                        </a:rPr>
                        <a:t>Doç. Dr. Ali İhsan KADIOĞULLARI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u="none" strike="noStrike">
                          <a:effectLst/>
                        </a:rPr>
                        <a:t>Resmi Kurum Projeleri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 dirty="0">
                          <a:effectLst/>
                        </a:rPr>
                        <a:t>İnsansız Hava Aracı ile Kestane Zararlısı Arının Yayılış Tespit Projesi</a:t>
                      </a:r>
                      <a:endParaRPr lang="tr-T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3042445533"/>
                  </a:ext>
                </a:extLst>
              </a:tr>
              <a:tr h="204455"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 dirty="0">
                          <a:effectLst/>
                        </a:rPr>
                        <a:t>Dr. </a:t>
                      </a:r>
                      <a:r>
                        <a:rPr lang="tr-TR" sz="800" u="none" strike="noStrike" dirty="0" err="1">
                          <a:effectLst/>
                        </a:rPr>
                        <a:t>Öğr</a:t>
                      </a:r>
                      <a:r>
                        <a:rPr lang="tr-TR" sz="800" u="none" strike="noStrike" dirty="0">
                          <a:effectLst/>
                        </a:rPr>
                        <a:t>. Üyesi Esin ERDOĞAN YÜKSEL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u="none" strike="noStrike" dirty="0">
                          <a:effectLst/>
                        </a:rPr>
                        <a:t>BAP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 dirty="0" err="1">
                          <a:effectLst/>
                        </a:rPr>
                        <a:t>GeoWEPP</a:t>
                      </a:r>
                      <a:r>
                        <a:rPr lang="tr-TR" sz="800" u="none" strike="noStrike" dirty="0">
                          <a:effectLst/>
                        </a:rPr>
                        <a:t> </a:t>
                      </a:r>
                      <a:r>
                        <a:rPr lang="tr-TR" sz="800" u="none" strike="noStrike" dirty="0" err="1">
                          <a:effectLst/>
                        </a:rPr>
                        <a:t>Arayüzü</a:t>
                      </a:r>
                      <a:r>
                        <a:rPr lang="tr-TR" sz="800" u="none" strike="noStrike" dirty="0">
                          <a:effectLst/>
                        </a:rPr>
                        <a:t> Kullanarak </a:t>
                      </a:r>
                      <a:r>
                        <a:rPr lang="tr-TR" sz="800" u="none" strike="noStrike" dirty="0" err="1">
                          <a:effectLst/>
                        </a:rPr>
                        <a:t>Deviskel</a:t>
                      </a:r>
                      <a:r>
                        <a:rPr lang="tr-TR" sz="800" u="none" strike="noStrike" dirty="0">
                          <a:effectLst/>
                        </a:rPr>
                        <a:t> Deresi Havzasında Yüzeysel Akış, Toprak Kaybı ve </a:t>
                      </a:r>
                      <a:r>
                        <a:rPr lang="tr-TR" sz="800" u="none" strike="noStrike" dirty="0" err="1">
                          <a:effectLst/>
                        </a:rPr>
                        <a:t>Sediment</a:t>
                      </a:r>
                      <a:r>
                        <a:rPr lang="tr-TR" sz="800" u="none" strike="noStrike" dirty="0">
                          <a:effectLst/>
                        </a:rPr>
                        <a:t> Veriminin Belirlenmesi</a:t>
                      </a:r>
                      <a:endParaRPr lang="tr-TR" sz="8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4043629591"/>
                  </a:ext>
                </a:extLst>
              </a:tr>
              <a:tr h="204455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 dirty="0" err="1" smtClean="0">
                          <a:effectLst/>
                        </a:rPr>
                        <a:t>Doç.Dr</a:t>
                      </a:r>
                      <a:r>
                        <a:rPr lang="tr-TR" sz="800" u="none" strike="noStrike" dirty="0" smtClean="0">
                          <a:effectLst/>
                        </a:rPr>
                        <a:t>. Ayşe </a:t>
                      </a:r>
                      <a:r>
                        <a:rPr lang="tr-TR" sz="800" u="none" strike="noStrike" dirty="0">
                          <a:effectLst/>
                        </a:rPr>
                        <a:t>Gül SARIKAYA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u="none" strike="noStrike">
                          <a:effectLst/>
                        </a:rPr>
                        <a:t>Tübitak 4004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 dirty="0">
                          <a:effectLst/>
                        </a:rPr>
                        <a:t>Yeşil İle Gelen Sevgi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2508718867"/>
                  </a:ext>
                </a:extLst>
              </a:tr>
              <a:tr h="204455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 dirty="0" err="1" smtClean="0">
                          <a:effectLst/>
                        </a:rPr>
                        <a:t>Doç.Dr</a:t>
                      </a:r>
                      <a:r>
                        <a:rPr lang="tr-TR" sz="800" u="none" strike="noStrike" dirty="0" smtClean="0">
                          <a:effectLst/>
                        </a:rPr>
                        <a:t>.</a:t>
                      </a:r>
                      <a:r>
                        <a:rPr lang="tr-TR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tr-TR" sz="800" u="none" strike="noStrike" dirty="0" smtClean="0">
                          <a:effectLst/>
                        </a:rPr>
                        <a:t>Ayşe </a:t>
                      </a:r>
                      <a:r>
                        <a:rPr lang="tr-TR" sz="800" u="none" strike="noStrike" dirty="0">
                          <a:effectLst/>
                        </a:rPr>
                        <a:t>Gül SARIKAYA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u="none" strike="noStrike">
                          <a:effectLst/>
                        </a:rPr>
                        <a:t>Tübitak 2209a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u="none" strike="noStrike" dirty="0">
                          <a:effectLst/>
                        </a:rPr>
                        <a:t>Bursa Karacabey'de Doğal Yayılış Yapan Gümüşi Ihlamur (</a:t>
                      </a:r>
                      <a:r>
                        <a:rPr lang="tr-TR" sz="800" u="none" strike="noStrike" dirty="0" err="1">
                          <a:effectLst/>
                        </a:rPr>
                        <a:t>Tilia</a:t>
                      </a:r>
                      <a:r>
                        <a:rPr lang="tr-TR" sz="800" u="none" strike="noStrike" dirty="0">
                          <a:effectLst/>
                        </a:rPr>
                        <a:t> </a:t>
                      </a:r>
                      <a:r>
                        <a:rPr lang="tr-TR" sz="800" u="none" strike="noStrike" dirty="0" err="1">
                          <a:effectLst/>
                        </a:rPr>
                        <a:t>tomentosa</a:t>
                      </a:r>
                      <a:r>
                        <a:rPr lang="tr-TR" sz="800" u="none" strike="noStrike" dirty="0">
                          <a:effectLst/>
                        </a:rPr>
                        <a:t> </a:t>
                      </a:r>
                      <a:r>
                        <a:rPr lang="tr-TR" sz="800" u="none" strike="noStrike" dirty="0" err="1">
                          <a:effectLst/>
                        </a:rPr>
                        <a:t>Moench</a:t>
                      </a:r>
                      <a:r>
                        <a:rPr lang="tr-TR" sz="800" u="none" strike="noStrike" dirty="0">
                          <a:effectLst/>
                        </a:rPr>
                        <a:t>.)'un Bazı Morfolojik Özellikleri İle Yaprak ve Çiçek Uçucu Bileşenlerinin Belirlenmesi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490680465"/>
                  </a:ext>
                </a:extLst>
              </a:tr>
              <a:tr h="204455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 Dr. Ebubekir GÜNDOĞDU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Bakanlık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Ardahan İl Karasal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Biyoçeşitlilliğin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Tespiti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Projesi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1683543088"/>
                  </a:ext>
                </a:extLst>
              </a:tr>
              <a:tr h="204455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 Dr. Ebubekir GÜNDOĞDU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Bakanlık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Bayburt İl Karasal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Biyoçeşitlilliğin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Tespiti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Projesi</a:t>
                      </a:r>
                    </a:p>
                    <a:p>
                      <a:pPr algn="l" fontAlgn="t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695155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4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" y="5966004"/>
            <a:ext cx="12192000" cy="89199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4" y="63745"/>
            <a:ext cx="2459421" cy="1106935"/>
          </a:xfrm>
          <a:prstGeom prst="rect">
            <a:avLst/>
          </a:prstGeom>
        </p:spPr>
      </p:pic>
      <p:grpSp>
        <p:nvGrpSpPr>
          <p:cNvPr id="45" name="Grup 44"/>
          <p:cNvGrpSpPr/>
          <p:nvPr/>
        </p:nvGrpSpPr>
        <p:grpSpPr>
          <a:xfrm>
            <a:off x="149612" y="1401002"/>
            <a:ext cx="1757424" cy="601433"/>
            <a:chOff x="149612" y="1259110"/>
            <a:chExt cx="1757424" cy="601433"/>
          </a:xfrm>
        </p:grpSpPr>
        <p:sp>
          <p:nvSpPr>
            <p:cNvPr id="10" name="Metin kutusu 9"/>
            <p:cNvSpPr txBox="1"/>
            <p:nvPr/>
          </p:nvSpPr>
          <p:spPr>
            <a:xfrm>
              <a:off x="487480" y="1359418"/>
              <a:ext cx="141955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200" b="1" dirty="0" smtClean="0">
                  <a:solidFill>
                    <a:srgbClr val="4472C4">
                      <a:lumMod val="75000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ŞARTLAR</a:t>
              </a:r>
              <a:endParaRPr lang="tr-TR" sz="2200" b="1" dirty="0">
                <a:solidFill>
                  <a:srgbClr val="4472C4">
                    <a:lumMod val="7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49612" y="1259110"/>
              <a:ext cx="197069" cy="6014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B6276FB3-77D1-4DF8-852E-5EB1085DEBDA}"/>
              </a:ext>
            </a:extLst>
          </p:cNvPr>
          <p:cNvSpPr txBox="1">
            <a:spLocks/>
          </p:cNvSpPr>
          <p:nvPr/>
        </p:nvSpPr>
        <p:spPr>
          <a:xfrm>
            <a:off x="4270193" y="503808"/>
            <a:ext cx="5461194" cy="868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tr-TR" sz="3600" b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Segoe UI Semibold" panose="020B0702040204020203" pitchFamily="34" charset="0"/>
              </a:rPr>
              <a:t>Orman Mühendisliği</a:t>
            </a:r>
            <a:endParaRPr lang="en-US" sz="3600" b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Segoe UI Semibold" panose="020B0702040204020203" pitchFamily="34" charset="0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10752260" y="486602"/>
            <a:ext cx="9144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>
              <a:solidFill>
                <a:prstClr val="white"/>
              </a:solidFill>
            </a:endParaRPr>
          </a:p>
        </p:txBody>
      </p:sp>
      <p:sp>
        <p:nvSpPr>
          <p:cNvPr id="41" name="AutoShape 35" descr="PPT - BİYOÇEŞİTLİLİK PowerPoint Presentation, free download - I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69" y="19139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38" descr="Ormanlar akciğerlerimizdir! Çocuğunuzun yüreğinde ağaç &amp; orma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69" y="4107441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4" y="5066144"/>
            <a:ext cx="4007623" cy="115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7"/>
          <a:srcRect l="34851" t="49928" r="28583" b="33262"/>
          <a:stretch/>
        </p:blipFill>
        <p:spPr>
          <a:xfrm>
            <a:off x="4084707" y="1508171"/>
            <a:ext cx="4572000" cy="118225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8"/>
          <a:srcRect l="24708" t="33106" r="24701" b="52277"/>
          <a:stretch/>
        </p:blipFill>
        <p:spPr>
          <a:xfrm>
            <a:off x="0" y="2578497"/>
            <a:ext cx="9252076" cy="150371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9"/>
          <a:srcRect l="25585" t="44795" r="25291" b="44483"/>
          <a:stretch/>
        </p:blipFill>
        <p:spPr>
          <a:xfrm>
            <a:off x="62894" y="4222247"/>
            <a:ext cx="8983744" cy="110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607</Words>
  <Application>Microsoft Office PowerPoint</Application>
  <PresentationFormat>Geniş ekran</PresentationFormat>
  <Paragraphs>100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Segoe UI Semibold</vt:lpstr>
      <vt:lpstr>5_Office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Nazlı AKÇAMLI</dc:creator>
  <cp:lastModifiedBy>Ebubekir GÜNDOĞDU</cp:lastModifiedBy>
  <cp:revision>20</cp:revision>
  <dcterms:created xsi:type="dcterms:W3CDTF">2020-07-11T13:56:31Z</dcterms:created>
  <dcterms:modified xsi:type="dcterms:W3CDTF">2020-07-20T11:27:25Z</dcterms:modified>
</cp:coreProperties>
</file>